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43"/>
  </p:notesMasterIdLst>
  <p:sldIdLst>
    <p:sldId id="256" r:id="rId4"/>
    <p:sldId id="258" r:id="rId5"/>
    <p:sldId id="259" r:id="rId6"/>
    <p:sldId id="263" r:id="rId7"/>
    <p:sldId id="266" r:id="rId8"/>
    <p:sldId id="265" r:id="rId9"/>
    <p:sldId id="268" r:id="rId10"/>
    <p:sldId id="269" r:id="rId11"/>
    <p:sldId id="271" r:id="rId12"/>
    <p:sldId id="264" r:id="rId13"/>
    <p:sldId id="270" r:id="rId14"/>
    <p:sldId id="272" r:id="rId15"/>
    <p:sldId id="275" r:id="rId16"/>
    <p:sldId id="273" r:id="rId17"/>
    <p:sldId id="280" r:id="rId18"/>
    <p:sldId id="274" r:id="rId19"/>
    <p:sldId id="276" r:id="rId20"/>
    <p:sldId id="279" r:id="rId21"/>
    <p:sldId id="277" r:id="rId22"/>
    <p:sldId id="278" r:id="rId23"/>
    <p:sldId id="297" r:id="rId24"/>
    <p:sldId id="298" r:id="rId25"/>
    <p:sldId id="281" r:id="rId26"/>
    <p:sldId id="284" r:id="rId27"/>
    <p:sldId id="282" r:id="rId28"/>
    <p:sldId id="283" r:id="rId29"/>
    <p:sldId id="288" r:id="rId30"/>
    <p:sldId id="287" r:id="rId31"/>
    <p:sldId id="285" r:id="rId32"/>
    <p:sldId id="292" r:id="rId33"/>
    <p:sldId id="291" r:id="rId34"/>
    <p:sldId id="290" r:id="rId35"/>
    <p:sldId id="289" r:id="rId36"/>
    <p:sldId id="293" r:id="rId37"/>
    <p:sldId id="286" r:id="rId38"/>
    <p:sldId id="294" r:id="rId39"/>
    <p:sldId id="295" r:id="rId40"/>
    <p:sldId id="296" r:id="rId41"/>
    <p:sldId id="26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7"/>
    <a:srgbClr val="F47024"/>
    <a:srgbClr val="897DBB"/>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5" autoAdjust="0"/>
    <p:restoredTop sz="81740" autoAdjust="0"/>
  </p:normalViewPr>
  <p:slideViewPr>
    <p:cSldViewPr>
      <p:cViewPr>
        <p:scale>
          <a:sx n="75" d="100"/>
          <a:sy n="75" d="100"/>
        </p:scale>
        <p:origin x="-12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A8D846-932C-4F23-A6CE-D1E7373B31A2}" type="datetimeFigureOut">
              <a:rPr lang="en-US"/>
              <a:pPr>
                <a:defRPr/>
              </a:pPr>
              <a:t>3/9/2025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807AB4-E51C-4E19-9902-6E73444E15E1}" type="slidenum">
              <a:rPr lang="en-US"/>
              <a:pPr>
                <a:defRPr/>
              </a:pPr>
              <a:t>‹#›</a:t>
            </a:fld>
            <a:endParaRPr lang="en-US" dirty="0"/>
          </a:p>
        </p:txBody>
      </p:sp>
    </p:spTree>
    <p:extLst>
      <p:ext uri="{BB962C8B-B14F-4D97-AF65-F5344CB8AC3E}">
        <p14:creationId xmlns:p14="http://schemas.microsoft.com/office/powerpoint/2010/main" val="3071431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Let’s look at three reasons why managers are important to organizations.</a:t>
            </a:r>
          </a:p>
          <a:p>
            <a:pPr eaLnBrk="1" hangingPunct="1"/>
            <a:endParaRPr lang="en-US" dirty="0" smtClean="0">
              <a:cs typeface="Arial" charset="0"/>
            </a:endParaRPr>
          </a:p>
          <a:p>
            <a:pPr eaLnBrk="1" hangingPunct="1"/>
            <a:r>
              <a:rPr lang="en-US" dirty="0" smtClean="0">
                <a:cs typeface="Arial" charset="0"/>
              </a:rPr>
              <a:t>The first reason why managers are important is because organizations need their managerial skills and abilities more than ever in uncertain, complex, and chaotic</a:t>
            </a:r>
          </a:p>
          <a:p>
            <a:pPr eaLnBrk="1" hangingPunct="1"/>
            <a:r>
              <a:rPr lang="en-US" dirty="0" smtClean="0">
                <a:cs typeface="Arial" charset="0"/>
              </a:rPr>
              <a:t>times. As organizations deal with today’s challenges  managers play an important role in identifying critical issues and crafting responses.</a:t>
            </a:r>
          </a:p>
          <a:p>
            <a:pPr eaLnBrk="1" hangingPunct="1"/>
            <a:endParaRPr lang="en-US" dirty="0" smtClean="0">
              <a:cs typeface="Arial" charset="0"/>
            </a:endParaRPr>
          </a:p>
          <a:p>
            <a:pPr eaLnBrk="1" hangingPunct="1"/>
            <a:r>
              <a:rPr lang="en-US" dirty="0" smtClean="0">
                <a:cs typeface="Arial" charset="0"/>
              </a:rPr>
              <a:t>Another reason why managers are important to organizations is because they’re critical to getting things done. The job of a  manager is to ensure that all the employees are</a:t>
            </a:r>
          </a:p>
          <a:p>
            <a:pPr eaLnBrk="1" hangingPunct="1"/>
            <a:r>
              <a:rPr lang="en-US" dirty="0" smtClean="0">
                <a:cs typeface="Arial" charset="0"/>
              </a:rPr>
              <a:t>getting their jobs done.</a:t>
            </a:r>
          </a:p>
          <a:p>
            <a:pPr eaLnBrk="1" hangingPunct="1"/>
            <a:endParaRPr lang="en-US" dirty="0" smtClean="0">
              <a:cs typeface="Arial" charset="0"/>
            </a:endParaRPr>
          </a:p>
          <a:p>
            <a:pPr eaLnBrk="1" hangingPunct="1"/>
            <a:r>
              <a:rPr lang="en-US" dirty="0" smtClean="0">
                <a:cs typeface="Arial" charset="0"/>
              </a:rPr>
              <a:t>Managers matter. A Gallup poll has found that the single most important variable in employee productivity and loyalty isn’t pay or benefits or workplace environment—it’s the quality of the relationship between employees and their direct supervisors.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F4B535A-E825-4FB2-B45C-D4313F945C06}"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smtClean="0">
                <a:cs typeface="Arial" charset="0"/>
              </a:rPr>
              <a:t>According to the functions approach, managers perform certain activities or functions as they efficiently and effectively coordinate the work of others. What are these</a:t>
            </a:r>
          </a:p>
          <a:p>
            <a:pPr eaLnBrk="1" hangingPunct="1"/>
            <a:r>
              <a:rPr lang="en-US" smtClean="0">
                <a:cs typeface="Arial" charset="0"/>
              </a:rPr>
              <a:t>functions? Henri Fayol, a French businessman, first proposed in the early part of the twentieth century that all managers perform five functions: planning, organizing,</a:t>
            </a:r>
          </a:p>
          <a:p>
            <a:pPr eaLnBrk="1" hangingPunct="1"/>
            <a:r>
              <a:rPr lang="en-US" smtClean="0">
                <a:cs typeface="Arial" charset="0"/>
              </a:rPr>
              <a:t>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5"/>
          </p:nvPr>
        </p:nvSpPr>
        <p:spPr/>
        <p:txBody>
          <a:bodyPr/>
          <a:lstStyle/>
          <a:p>
            <a:pPr>
              <a:defRPr/>
            </a:pPr>
            <a:fld id="{D19D0593-AD7D-4440-A5E2-17FB6913A998}"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smtClean="0">
                <a:cs typeface="Arial" charset="0"/>
              </a:rPr>
              <a:t>As managers engage in </a:t>
            </a:r>
            <a:r>
              <a:rPr lang="en-US" b="1" smtClean="0">
                <a:cs typeface="Arial" charset="0"/>
              </a:rPr>
              <a:t>planning</a:t>
            </a:r>
            <a:r>
              <a:rPr lang="en-US" smtClean="0">
                <a:cs typeface="Arial" charset="0"/>
              </a:rPr>
              <a:t>, they set goals, establish strategies for achieving those goals, and develop plans to integrate and coordinate activities.</a:t>
            </a:r>
          </a:p>
          <a:p>
            <a:pPr eaLnBrk="1" hangingPunct="1"/>
            <a:endParaRPr lang="en-US" smtClean="0">
              <a:cs typeface="Arial" charset="0"/>
            </a:endParaRPr>
          </a:p>
          <a:p>
            <a:pPr eaLnBrk="1" hangingPunct="1"/>
            <a:r>
              <a:rPr lang="en-US" smtClean="0">
                <a:cs typeface="Arial" charset="0"/>
              </a:rPr>
              <a:t>When managers organize, they determine what tasks are to be done, who  is to do them, how the tasks are to be grouped, who reports</a:t>
            </a:r>
          </a:p>
          <a:p>
            <a:pPr eaLnBrk="1" hangingPunct="1"/>
            <a:r>
              <a:rPr lang="en-US" smtClean="0">
                <a:cs typeface="Arial" charset="0"/>
              </a:rPr>
              <a:t>to whom, and where decisions are to be made.</a:t>
            </a:r>
          </a:p>
          <a:p>
            <a:pPr eaLnBrk="1" hangingPunct="1"/>
            <a:endParaRPr lang="en-US" smtClean="0">
              <a:cs typeface="Arial" charset="0"/>
            </a:endParaRPr>
          </a:p>
          <a:p>
            <a:pPr eaLnBrk="1" hangingPunct="1"/>
            <a:r>
              <a:rPr lang="en-US" smtClean="0">
                <a:cs typeface="Arial" charset="0"/>
              </a:rPr>
              <a:t>When managers motivate subordinates, help resolve work group conflicts, influence individuals or teams as they work, select the most effective communication</a:t>
            </a:r>
          </a:p>
          <a:p>
            <a:pPr eaLnBrk="1" hangingPunct="1"/>
            <a:r>
              <a:rPr lang="en-US" smtClean="0">
                <a:cs typeface="Arial" charset="0"/>
              </a:rP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smtClean="0">
              <a:cs typeface="Arial" charset="0"/>
            </a:endParaRPr>
          </a:p>
          <a:p>
            <a:pPr eaLnBrk="1" hangingPunct="1"/>
            <a:r>
              <a:rPr lang="en-US" smtClean="0">
                <a:cs typeface="Arial" charset="0"/>
              </a:rPr>
              <a:t>This process of monitoring, comparing, and correcting is the controlling function.</a:t>
            </a:r>
          </a:p>
        </p:txBody>
      </p:sp>
      <p:sp>
        <p:nvSpPr>
          <p:cNvPr id="4" name="Slide Number Placeholder 3"/>
          <p:cNvSpPr>
            <a:spLocks noGrp="1"/>
          </p:cNvSpPr>
          <p:nvPr>
            <p:ph type="sldNum" sz="quarter" idx="5"/>
          </p:nvPr>
        </p:nvSpPr>
        <p:spPr/>
        <p:txBody>
          <a:bodyPr/>
          <a:lstStyle/>
          <a:p>
            <a:pPr>
              <a:defRPr/>
            </a:pPr>
            <a:fld id="{2FCA9D3D-2066-4629-A64F-B6D90205D49C}"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Henry </a:t>
            </a:r>
            <a:r>
              <a:rPr lang="en-US" dirty="0" err="1" smtClean="0">
                <a:cs typeface="Arial" charset="0"/>
              </a:rPr>
              <a:t>Mintzberg</a:t>
            </a:r>
            <a:r>
              <a:rPr lang="en-US" dirty="0" smtClean="0">
                <a:cs typeface="Arial" charset="0"/>
              </a:rPr>
              <a:t>, a well-known management researcher, studied actual managers at work. In his first comprehensive study, </a:t>
            </a:r>
            <a:r>
              <a:rPr lang="en-US" dirty="0" err="1" smtClean="0">
                <a:cs typeface="Arial" charset="0"/>
              </a:rPr>
              <a:t>Mintzberg</a:t>
            </a:r>
            <a:r>
              <a:rPr lang="en-US" dirty="0" smtClean="0">
                <a:cs typeface="Arial" charset="0"/>
              </a:rPr>
              <a:t> concluded that what managers do</a:t>
            </a:r>
          </a:p>
          <a:p>
            <a:pPr eaLnBrk="1" hangingPunct="1"/>
            <a:r>
              <a:rPr lang="en-US" dirty="0" smtClean="0">
                <a:cs typeface="Arial" charset="0"/>
              </a:rPr>
              <a:t>can best be described by looking at the managerial roles they engage in at work. The term </a:t>
            </a:r>
            <a:r>
              <a:rPr lang="en-US" b="1" dirty="0" smtClean="0">
                <a:cs typeface="Arial" charset="0"/>
              </a:rPr>
              <a:t>managerial roles </a:t>
            </a:r>
            <a:r>
              <a:rPr lang="en-US" dirty="0" smtClean="0">
                <a:cs typeface="Arial" charset="0"/>
              </a:rPr>
              <a:t>refers to specific actions or behaviors expected of and exhibited</a:t>
            </a:r>
          </a:p>
          <a:p>
            <a:pPr eaLnBrk="1" hangingPunct="1"/>
            <a:r>
              <a:rPr lang="en-US" dirty="0" smtClean="0">
                <a:cs typeface="Arial" charset="0"/>
              </a:rPr>
              <a:t>by a manager</a:t>
            </a:r>
          </a:p>
        </p:txBody>
      </p:sp>
      <p:sp>
        <p:nvSpPr>
          <p:cNvPr id="4" name="Slide Number Placeholder 3"/>
          <p:cNvSpPr>
            <a:spLocks noGrp="1"/>
          </p:cNvSpPr>
          <p:nvPr>
            <p:ph type="sldNum" sz="quarter" idx="5"/>
          </p:nvPr>
        </p:nvSpPr>
        <p:spPr/>
        <p:txBody>
          <a:bodyPr/>
          <a:lstStyle/>
          <a:p>
            <a:pPr>
              <a:defRPr/>
            </a:pPr>
            <a:fld id="{1D0D9EE8-98F7-4706-8FA5-E1D1BEB0E7FC}"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smtClean="0">
                <a:cs typeface="Arial" charset="0"/>
              </a:rPr>
              <a:t>As shown in Exhibit 1-5, these 10 roles are grouped around interpersonal relationships, the transfer of information, and decision making.</a:t>
            </a:r>
          </a:p>
          <a:p>
            <a:pPr eaLnBrk="1" hangingPunct="1"/>
            <a:endParaRPr lang="en-US" smtClean="0">
              <a:cs typeface="Arial" charset="0"/>
            </a:endParaRPr>
          </a:p>
          <a:p>
            <a:pPr eaLnBrk="1" hangingPunct="1"/>
            <a:r>
              <a:rPr lang="en-US" smtClean="0">
                <a:cs typeface="Arial" charset="0"/>
              </a:rPr>
              <a:t>The </a:t>
            </a:r>
            <a:r>
              <a:rPr lang="en-US" b="1" smtClean="0">
                <a:cs typeface="Arial" charset="0"/>
              </a:rPr>
              <a:t>interpersonal roles </a:t>
            </a:r>
            <a:r>
              <a:rPr lang="en-US" smtClean="0">
                <a:cs typeface="Arial" charset="0"/>
              </a:rPr>
              <a:t>involve people (subordinates and persons outside the organization) and other ceremonial and symbolic duties. The three interpersonal</a:t>
            </a:r>
          </a:p>
          <a:p>
            <a:pPr eaLnBrk="1" hangingPunct="1"/>
            <a:r>
              <a:rPr lang="en-US" smtClean="0">
                <a:cs typeface="Arial" charset="0"/>
              </a:rPr>
              <a:t>roles include figurehead, leader, and liaison. The </a:t>
            </a:r>
            <a:r>
              <a:rPr lang="en-US" b="1" smtClean="0">
                <a:cs typeface="Arial" charset="0"/>
              </a:rPr>
              <a:t>informational roles </a:t>
            </a:r>
            <a:r>
              <a:rPr lang="en-US" smtClean="0">
                <a:cs typeface="Arial" charset="0"/>
              </a:rPr>
              <a:t>involve collecting, receiving, and disseminating information. The three informational roles include  monitor, disseminator, and spokesperson. Finally, the </a:t>
            </a:r>
            <a:r>
              <a:rPr lang="en-US" b="1" smtClean="0">
                <a:cs typeface="Arial" charset="0"/>
              </a:rPr>
              <a:t>decisional roles </a:t>
            </a:r>
            <a:r>
              <a:rPr lang="en-US" smtClean="0">
                <a:cs typeface="Arial" charset="0"/>
              </a:rPr>
              <a:t>entail making decisions or choices and include entrepreneur, disturbance handler, resource allocator,</a:t>
            </a:r>
          </a:p>
          <a:p>
            <a:pPr eaLnBrk="1" hangingPunct="1"/>
            <a:r>
              <a:rPr lang="en-US" smtClean="0">
                <a:cs typeface="Arial" charset="0"/>
              </a:rPr>
              <a:t>and negotiator.   </a:t>
            </a:r>
          </a:p>
        </p:txBody>
      </p:sp>
      <p:sp>
        <p:nvSpPr>
          <p:cNvPr id="4" name="Slide Number Placeholder 3"/>
          <p:cNvSpPr>
            <a:spLocks noGrp="1"/>
          </p:cNvSpPr>
          <p:nvPr>
            <p:ph type="sldNum" sz="quarter" idx="5"/>
          </p:nvPr>
        </p:nvSpPr>
        <p:spPr/>
        <p:txBody>
          <a:bodyPr/>
          <a:lstStyle/>
          <a:p>
            <a:pPr>
              <a:defRPr/>
            </a:pPr>
            <a:fld id="{240812DB-3FEE-4F44-A51C-DE7CB9007608}"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732EAAD-75DD-49C6-B8E6-D5847FE657C9}"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smtClean="0">
                <a:cs typeface="Arial" charset="0"/>
              </a:rPr>
              <a:t>What types of skills do managers need? Robert L. Katz proposed that managers need three critical skills in managing: technical, human, and conceptual.  </a:t>
            </a:r>
          </a:p>
          <a:p>
            <a:pPr eaLnBrk="1" hangingPunct="1"/>
            <a:endParaRPr lang="en-US" smtClean="0">
              <a:cs typeface="Arial" charset="0"/>
            </a:endParaRPr>
          </a:p>
          <a:p>
            <a:pPr eaLnBrk="1" hangingPunct="1"/>
            <a:r>
              <a:rPr lang="en-US" b="1" smtClean="0">
                <a:cs typeface="Arial" charset="0"/>
              </a:rPr>
              <a:t>Technical skills </a:t>
            </a:r>
            <a:r>
              <a:rPr lang="en-US" smtClean="0">
                <a:cs typeface="Arial" charset="0"/>
              </a:rPr>
              <a:t>are the job-specific knowledge and techniques needed to proficiently perform work tasks. These skills tend to be more important for first-line managers because</a:t>
            </a:r>
          </a:p>
          <a:p>
            <a:pPr eaLnBrk="1" hangingPunct="1"/>
            <a:r>
              <a:rPr lang="en-US" smtClean="0">
                <a:cs typeface="Arial" charset="0"/>
              </a:rPr>
              <a:t>they typically manage employees who use tools and techniques to produce the organization’s products or service the organization’s customers</a:t>
            </a:r>
          </a:p>
          <a:p>
            <a:pPr eaLnBrk="1" hangingPunct="1"/>
            <a:endParaRPr lang="en-US" smtClean="0">
              <a:cs typeface="Arial" charset="0"/>
            </a:endParaRPr>
          </a:p>
          <a:p>
            <a:pPr eaLnBrk="1" hangingPunct="1"/>
            <a:r>
              <a:rPr lang="en-US" b="1" smtClean="0">
                <a:cs typeface="Arial" charset="0"/>
              </a:rPr>
              <a:t>Human skills</a:t>
            </a:r>
            <a:r>
              <a:rPr lang="en-US" smtClean="0">
                <a:cs typeface="Arial" charset="0"/>
              </a:rPr>
              <a:t> involve the ability to work well with other people both individually and in a group. Because all managers deal with people, these skills are equally important to all levels</a:t>
            </a:r>
          </a:p>
          <a:p>
            <a:pPr eaLnBrk="1" hangingPunct="1"/>
            <a:r>
              <a:rPr lang="en-US" smtClean="0">
                <a:cs typeface="Arial" charset="0"/>
              </a:rPr>
              <a:t>of management.</a:t>
            </a:r>
          </a:p>
          <a:p>
            <a:pPr eaLnBrk="1" hangingPunct="1"/>
            <a:endParaRPr lang="en-US" smtClean="0">
              <a:cs typeface="Arial" charset="0"/>
            </a:endParaRPr>
          </a:p>
          <a:p>
            <a:pPr eaLnBrk="1" hangingPunct="1"/>
            <a:r>
              <a:rPr lang="en-US" smtClean="0">
                <a:cs typeface="Arial" charset="0"/>
              </a:rPr>
              <a:t>Finally, </a:t>
            </a:r>
            <a:r>
              <a:rPr lang="en-US" b="1" smtClean="0">
                <a:cs typeface="Arial" charset="0"/>
              </a:rPr>
              <a:t>conceptual skills </a:t>
            </a:r>
            <a:r>
              <a:rPr lang="en-US" smtClean="0">
                <a:cs typeface="Arial" charset="0"/>
              </a:rPr>
              <a:t>are the skills managers use to think and to conceptualize about abstract and complex situations. Using these skills, managers see the organization</a:t>
            </a:r>
          </a:p>
          <a:p>
            <a:pPr eaLnBrk="1" hangingPunct="1"/>
            <a:r>
              <a:rPr lang="en-US" smtClean="0">
                <a:cs typeface="Arial" charset="0"/>
              </a:rPr>
              <a:t>as a whole, understand the relationships among various subunits, and visualize how the organization fits into its broader environment. These skills are most important</a:t>
            </a:r>
          </a:p>
          <a:p>
            <a:pPr eaLnBrk="1" hangingPunct="1"/>
            <a:r>
              <a:rPr lang="en-US" smtClean="0">
                <a:cs typeface="Arial" charset="0"/>
              </a:rPr>
              <a:t>to top managers.</a:t>
            </a:r>
          </a:p>
          <a:p>
            <a:pPr eaLnBrk="1" hangingPunct="1"/>
            <a:endParaRPr lang="en-US" smtClean="0">
              <a:cs typeface="Arial" charset="0"/>
            </a:endParaRPr>
          </a:p>
          <a:p>
            <a:pPr eaLnBrk="1" hangingPunct="1"/>
            <a:endParaRPr lang="en-US" smtClean="0">
              <a:cs typeface="Arial" charset="0"/>
            </a:endParaRP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66E12F5-0014-49E6-B6F8-3223EED41E91}"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FDE10BB-D8E6-47AC-8BC6-18ECEB109039}"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smtClean="0">
                <a:cs typeface="Arial" charset="0"/>
              </a:rPr>
              <a:t>Other important managerial skills that have been identified are listed in Exhibit 1-7. In today’s demanding and dynamic workplace, employees who want to be valuable assets</a:t>
            </a:r>
          </a:p>
          <a:p>
            <a:pPr eaLnBrk="1" hangingPunct="1"/>
            <a:r>
              <a:rPr lang="en-US" smtClean="0">
                <a:cs typeface="Arial" charset="0"/>
              </a:rPr>
              <a:t>must constantly upgrade their skills, and developing management skills can be particularly beneficial in today’s workplace. </a:t>
            </a:r>
          </a:p>
        </p:txBody>
      </p:sp>
      <p:sp>
        <p:nvSpPr>
          <p:cNvPr id="4" name="Slide Number Placeholder 3"/>
          <p:cNvSpPr>
            <a:spLocks noGrp="1"/>
          </p:cNvSpPr>
          <p:nvPr>
            <p:ph type="sldNum" sz="quarter" idx="5"/>
          </p:nvPr>
        </p:nvSpPr>
        <p:spPr/>
        <p:txBody>
          <a:bodyPr/>
          <a:lstStyle/>
          <a:p>
            <a:pPr>
              <a:defRPr/>
            </a:pPr>
            <a:fld id="{D4C70610-9B5D-4D8D-BD43-6B9FEEF50F6A}"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smtClean="0">
                <a:cs typeface="Arial" charset="0"/>
              </a:rPr>
              <a:t>In today’s world, managers are dealing with global economic and political uncertainties, changing workplaces, ethical issues, security threats, and changing technology.  It’s likely that</a:t>
            </a:r>
          </a:p>
          <a:p>
            <a:pPr eaLnBrk="1" hangingPunct="1"/>
            <a:r>
              <a:rPr lang="en-US" smtClean="0">
                <a:cs typeface="Arial" charset="0"/>
              </a:rPr>
              <a:t>more managers </a:t>
            </a:r>
            <a:r>
              <a:rPr lang="en-US" i="1" smtClean="0">
                <a:cs typeface="Arial" charset="0"/>
              </a:rPr>
              <a:t>will </a:t>
            </a:r>
            <a:r>
              <a:rPr lang="en-US" smtClean="0">
                <a:cs typeface="Arial" charset="0"/>
              </a:rPr>
              <a:t>have to manage under such demanding circumstances, and the fact is that </a:t>
            </a:r>
            <a:r>
              <a:rPr lang="en-US" i="1" smtClean="0">
                <a:cs typeface="Arial" charset="0"/>
              </a:rPr>
              <a:t>how </a:t>
            </a:r>
            <a:r>
              <a:rPr lang="en-US" smtClean="0">
                <a:cs typeface="Arial" charset="0"/>
              </a:rPr>
              <a:t>managers manage is changing. Exhibit 1-8 shows some of the most important changes facing managers.</a:t>
            </a:r>
          </a:p>
        </p:txBody>
      </p:sp>
      <p:sp>
        <p:nvSpPr>
          <p:cNvPr id="4" name="Slide Number Placeholder 3"/>
          <p:cNvSpPr>
            <a:spLocks noGrp="1"/>
          </p:cNvSpPr>
          <p:nvPr>
            <p:ph type="sldNum" sz="quarter" idx="5"/>
          </p:nvPr>
        </p:nvSpPr>
        <p:spPr/>
        <p:txBody>
          <a:bodyPr/>
          <a:lstStyle/>
          <a:p>
            <a:pPr>
              <a:defRPr/>
            </a:pPr>
            <a:fld id="{E10919B6-7B34-4D8D-BEA2-DC32BAF10C1E}"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smtClean="0">
                <a:cs typeface="Arial" charset="0"/>
              </a:rPr>
              <a:t>You need customers. Without them, most organizations would cease to exist. Yet, focusing on the customer has long been thought to be the responsibility of marketing types. Today, the majority of employees in developed countries work in service jobs. Almost 77 percent of the U.S. labor force is employed in service industries</a:t>
            </a:r>
          </a:p>
        </p:txBody>
      </p:sp>
      <p:sp>
        <p:nvSpPr>
          <p:cNvPr id="4" name="Slide Number Placeholder 3"/>
          <p:cNvSpPr>
            <a:spLocks noGrp="1"/>
          </p:cNvSpPr>
          <p:nvPr>
            <p:ph type="sldNum" sz="quarter" idx="5"/>
          </p:nvPr>
        </p:nvSpPr>
        <p:spPr/>
        <p:txBody>
          <a:bodyPr/>
          <a:lstStyle/>
          <a:p>
            <a:pPr>
              <a:defRPr/>
            </a:pPr>
            <a:fld id="{8277A8E9-907B-492C-993E-D162B00AE504}"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smtClean="0">
                <a:cs typeface="Arial" charset="0"/>
              </a:rPr>
              <a:t>Managers run large corporations, medium-sized businesses, and entrepreneurial start-ups. They’re found in government departments, hospitals, small businesses, not-for-</a:t>
            </a:r>
          </a:p>
          <a:p>
            <a:pPr eaLnBrk="1" hangingPunct="1"/>
            <a:r>
              <a:rPr lang="en-US" smtClean="0">
                <a:cs typeface="Arial" charset="0"/>
              </a:rPr>
              <a:t>profit agencies, museums, schools, and even such nontraditional organizations as political campaigns and music tours. In many organizations, the changing nature of work has blurred the distinction between managers and non-managerial employees. organization. So, how </a:t>
            </a:r>
            <a:r>
              <a:rPr lang="en-US" i="1" smtClean="0">
                <a:cs typeface="Arial" charset="0"/>
              </a:rPr>
              <a:t>do </a:t>
            </a:r>
            <a:r>
              <a:rPr lang="en-US" smtClean="0">
                <a:cs typeface="Arial" charset="0"/>
              </a:rPr>
              <a:t>we define who managers are? A </a:t>
            </a:r>
            <a:r>
              <a:rPr lang="en-US" b="1" smtClean="0">
                <a:cs typeface="Arial" charset="0"/>
              </a:rPr>
              <a:t>manager </a:t>
            </a:r>
            <a:r>
              <a:rPr lang="en-US" smtClean="0">
                <a:cs typeface="Arial" charset="0"/>
              </a:rPr>
              <a:t>is someone who coordinates and oversees the work of other people so that organizational goals can be accomplished.</a:t>
            </a:r>
          </a:p>
        </p:txBody>
      </p:sp>
      <p:sp>
        <p:nvSpPr>
          <p:cNvPr id="4" name="Slide Number Placeholder 3"/>
          <p:cNvSpPr>
            <a:spLocks noGrp="1"/>
          </p:cNvSpPr>
          <p:nvPr>
            <p:ph type="sldNum" sz="quarter" idx="5"/>
          </p:nvPr>
        </p:nvSpPr>
        <p:spPr/>
        <p:txBody>
          <a:bodyPr/>
          <a:lstStyle/>
          <a:p>
            <a:pPr>
              <a:defRPr/>
            </a:pPr>
            <a:fld id="{9365DC89-57E8-4859-A246-074F4D6B2078}"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smtClean="0">
                <a:cs typeface="Arial" charset="0"/>
              </a:rPr>
              <a:t>Today, the new frontier is </a:t>
            </a:r>
            <a:r>
              <a:rPr lang="en-US" b="1" smtClean="0">
                <a:cs typeface="Arial" charset="0"/>
              </a:rPr>
              <a:t>social media</a:t>
            </a:r>
            <a:r>
              <a:rPr lang="en-US" smtClean="0">
                <a:cs typeface="Arial" charset="0"/>
              </a:rPr>
              <a:t>, forms of electronic communication through which users create online communities to share ideas, information, personal messages, and other content. “More than a billion people use social platforms such as Facebook, Twitter, YouTube, LinkedIn, and others. Although sources say it’s too early to draw any conclusions, it appears that managers who actively make use of social media have increases in performance.</a:t>
            </a:r>
          </a:p>
        </p:txBody>
      </p:sp>
      <p:sp>
        <p:nvSpPr>
          <p:cNvPr id="4" name="Slide Number Placeholder 3"/>
          <p:cNvSpPr>
            <a:spLocks noGrp="1"/>
          </p:cNvSpPr>
          <p:nvPr>
            <p:ph type="sldNum" sz="quarter" idx="5"/>
          </p:nvPr>
        </p:nvSpPr>
        <p:spPr/>
        <p:txBody>
          <a:bodyPr/>
          <a:lstStyle/>
          <a:p>
            <a:pPr>
              <a:defRPr/>
            </a:pPr>
            <a:fld id="{F3100454-00CD-4033-B80A-6A25CE980831}"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smtClean="0">
                <a:cs typeface="Arial" charset="0"/>
              </a:rPr>
              <a:t>Innovation means doing things differently, exploring new territory, and taking risks. And innovation isn’t just for high tech or other technologically sophisticated organizations. Innovative efforts can be found in all types of organizations.</a:t>
            </a:r>
          </a:p>
        </p:txBody>
      </p:sp>
      <p:sp>
        <p:nvSpPr>
          <p:cNvPr id="4" name="Slide Number Placeholder 3"/>
          <p:cNvSpPr>
            <a:spLocks noGrp="1"/>
          </p:cNvSpPr>
          <p:nvPr>
            <p:ph type="sldNum" sz="quarter" idx="5"/>
          </p:nvPr>
        </p:nvSpPr>
        <p:spPr/>
        <p:txBody>
          <a:bodyPr/>
          <a:lstStyle/>
          <a:p>
            <a:pPr>
              <a:defRPr/>
            </a:pPr>
            <a:fld id="{0AEBC95B-3347-4C23-A291-B4A8335F60A0}"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What’s emerging in the twenty-first century is the concept of managing in a sustainable way, which has had the effect of widening corporate responsibility not only</a:t>
            </a:r>
          </a:p>
          <a:p>
            <a:pPr eaLnBrk="1" hangingPunct="1"/>
            <a:r>
              <a:rPr lang="en-US" smtClean="0">
                <a:cs typeface="Arial" charset="0"/>
              </a:rPr>
              <a:t>to managing in an efficient and effective way, but also to responding strategically to a wide range of environmental and societal challenges . From a business perspective, </a:t>
            </a:r>
            <a:r>
              <a:rPr lang="en-US" b="1" smtClean="0">
                <a:cs typeface="Arial" charset="0"/>
              </a:rPr>
              <a:t>sustainability </a:t>
            </a:r>
            <a:r>
              <a:rPr lang="en-US" smtClean="0">
                <a:cs typeface="Arial" charset="0"/>
              </a:rPr>
              <a:t>has been defined as a company’s ability to achieve its business goals and increase long-term shareholder value by integrating economic, environmental, and social opportunities into its business strategies.</a:t>
            </a:r>
          </a:p>
        </p:txBody>
      </p:sp>
      <p:sp>
        <p:nvSpPr>
          <p:cNvPr id="4" name="Slide Number Placeholder 3"/>
          <p:cNvSpPr>
            <a:spLocks noGrp="1"/>
          </p:cNvSpPr>
          <p:nvPr>
            <p:ph type="sldNum" sz="quarter" idx="5"/>
          </p:nvPr>
        </p:nvSpPr>
        <p:spPr/>
        <p:txBody>
          <a:bodyPr/>
          <a:lstStyle/>
          <a:p>
            <a:pPr>
              <a:defRPr/>
            </a:pPr>
            <a:fld id="{4DFCF09C-A219-4636-86E5-3A8CC46ED220}"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smtClean="0">
                <a:cs typeface="Arial" charset="0"/>
              </a:rPr>
              <a:t>universality of management  </a:t>
            </a:r>
            <a:r>
              <a:rPr lang="en-US" smtClean="0">
                <a:cs typeface="Arial" charset="0"/>
              </a:rPr>
              <a:t>(See Exhibit 1-9.)</a:t>
            </a:r>
          </a:p>
        </p:txBody>
      </p:sp>
      <p:sp>
        <p:nvSpPr>
          <p:cNvPr id="4" name="Slide Number Placeholder 3"/>
          <p:cNvSpPr>
            <a:spLocks noGrp="1"/>
          </p:cNvSpPr>
          <p:nvPr>
            <p:ph type="sldNum" sz="quarter" idx="5"/>
          </p:nvPr>
        </p:nvSpPr>
        <p:spPr/>
        <p:txBody>
          <a:bodyPr/>
          <a:lstStyle/>
          <a:p>
            <a:pPr>
              <a:defRPr/>
            </a:pPr>
            <a:fld id="{EEF5C00B-6EEA-416D-B2FB-DDC6D293B0CC}"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smtClean="0">
                <a:cs typeface="Arial" charset="0"/>
              </a:rPr>
              <a:t>Management is universally needed in all organizations, so we want to find ways to improve the way organizations are managed. Why? Because we interact with organizations every single day.</a:t>
            </a:r>
          </a:p>
        </p:txBody>
      </p:sp>
      <p:sp>
        <p:nvSpPr>
          <p:cNvPr id="4" name="Slide Number Placeholder 3"/>
          <p:cNvSpPr>
            <a:spLocks noGrp="1"/>
          </p:cNvSpPr>
          <p:nvPr>
            <p:ph type="sldNum" sz="quarter" idx="5"/>
          </p:nvPr>
        </p:nvSpPr>
        <p:spPr/>
        <p:txBody>
          <a:bodyPr/>
          <a:lstStyle/>
          <a:p>
            <a:pPr>
              <a:defRPr/>
            </a:pPr>
            <a:fld id="{537E54CD-3998-4F7E-8A2E-ECB98733537C}"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smtClean="0">
                <a:cs typeface="Arial" charset="0"/>
              </a:rPr>
              <a:t>First, there are many challenges. It can be a tough and often thankless job. In addition, a portion of a manager’s job (especially at lower organizational levels) may</a:t>
            </a:r>
          </a:p>
          <a:p>
            <a:pPr eaLnBrk="1" hangingPunct="1"/>
            <a:r>
              <a:rPr lang="en-US" smtClean="0">
                <a:cs typeface="Arial" charset="0"/>
              </a:rPr>
              <a:t>entail duties that are often more clerical (compiling and filing reports, dealing with bureaucratic procedures, or doing paperwork) than managerial.48 Managers also</a:t>
            </a:r>
          </a:p>
          <a:p>
            <a:pPr eaLnBrk="1" hangingPunct="1"/>
            <a:r>
              <a:rPr lang="en-US" smtClean="0">
                <a:cs typeface="Arial" charset="0"/>
              </a:rPr>
              <a:t>spend significant amounts of time in meetings and dealing with interruptions, which can be time consuming and sometimes unproductive.49 Managers often have to deal</a:t>
            </a:r>
          </a:p>
          <a:p>
            <a:pPr eaLnBrk="1" hangingPunct="1"/>
            <a:r>
              <a:rPr lang="en-US" smtClean="0">
                <a:cs typeface="Arial" charset="0"/>
              </a:rPr>
              <a:t>with a variety of personalities and have to make do with limited resources. It can be a challenge to motivate workers in the face of uncertainty and chaos, as this recession</a:t>
            </a:r>
          </a:p>
          <a:p>
            <a:pPr eaLnBrk="1" hangingPunct="1"/>
            <a:r>
              <a:rPr lang="en-US" smtClean="0">
                <a:cs typeface="Arial" charset="0"/>
              </a:rPr>
              <a:t>has illustrated time and time again.</a:t>
            </a:r>
          </a:p>
        </p:txBody>
      </p:sp>
      <p:sp>
        <p:nvSpPr>
          <p:cNvPr id="4" name="Slide Number Placeholder 3"/>
          <p:cNvSpPr>
            <a:spLocks noGrp="1"/>
          </p:cNvSpPr>
          <p:nvPr>
            <p:ph type="sldNum" sz="quarter" idx="5"/>
          </p:nvPr>
        </p:nvSpPr>
        <p:spPr/>
        <p:txBody>
          <a:bodyPr/>
          <a:lstStyle/>
          <a:p>
            <a:pPr>
              <a:defRPr/>
            </a:pPr>
            <a:fld id="{81610884-A613-4376-AC7D-AAB8ED4A89AD}"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smtClean="0">
                <a:cs typeface="Arial" charset="0"/>
              </a:rPr>
              <a:t>Despite these challenges, being a manager </a:t>
            </a:r>
            <a:r>
              <a:rPr lang="en-US" i="1" smtClean="0">
                <a:cs typeface="Arial" charset="0"/>
              </a:rPr>
              <a:t>can </a:t>
            </a:r>
            <a:r>
              <a:rPr lang="en-US" smtClean="0">
                <a:cs typeface="Arial" charset="0"/>
              </a:rPr>
              <a:t>be rewarding. You’re responsible for creating a work environment in which organizational members can do their work to the</a:t>
            </a:r>
          </a:p>
          <a:p>
            <a:pPr eaLnBrk="1" hangingPunct="1"/>
            <a:r>
              <a:rPr lang="en-US" smtClean="0">
                <a:cs typeface="Arial" charset="0"/>
              </a:rPr>
              <a:t>best of their ability and thus help the organization achieve its goals. You help others find meaning and fulfillment in their work. You get to support, coach, and nurture others</a:t>
            </a:r>
          </a:p>
          <a:p>
            <a:pPr eaLnBrk="1" hangingPunct="1"/>
            <a:r>
              <a:rPr lang="en-US" smtClean="0">
                <a:cs typeface="Arial" charset="0"/>
              </a:rPr>
              <a:t>and help them make good decisions. In addition, as a manager, you often have the opportunity to think creatively and use your imagination. You’ll get to meet and work</a:t>
            </a:r>
          </a:p>
          <a:p>
            <a:pPr eaLnBrk="1" hangingPunct="1"/>
            <a:r>
              <a:rPr lang="en-US" smtClean="0">
                <a:cs typeface="Arial" charset="0"/>
              </a:rPr>
              <a:t>with a variety of people—both inside and outside the organization. Other rewards may include receiving recognition and status in your organization and in the community,</a:t>
            </a:r>
          </a:p>
          <a:p>
            <a:pPr eaLnBrk="1" hangingPunct="1"/>
            <a:r>
              <a:rPr lang="en-US" smtClean="0">
                <a:cs typeface="Arial" charset="0"/>
              </a:rPr>
              <a:t>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5"/>
          </p:nvPr>
        </p:nvSpPr>
        <p:spPr/>
        <p:txBody>
          <a:bodyPr/>
          <a:lstStyle/>
          <a:p>
            <a:pPr>
              <a:defRPr/>
            </a:pPr>
            <a:fld id="{DCEE1D0C-BB71-4AEC-868B-44024A21BADF}"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3777142-9C63-4ED6-A3EA-7DC68BEEDA28}"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30F014E-FBA6-4DB3-BB09-F1682BB4C13B}"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130B3A37-C8A6-4A4D-B684-650EA16EB528}" type="slidenum">
              <a:rPr lang="en-US" smtClean="0"/>
              <a:pPr>
                <a:defRPr/>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smtClean="0">
                <a:cs typeface="Arial" charset="0"/>
              </a:rPr>
              <a:t>In traditionally structured organizations (often pictured as a pyramid because more employees are at lower organizational levels than at upper organizational levels), managers can</a:t>
            </a:r>
          </a:p>
          <a:p>
            <a:pPr eaLnBrk="1" hangingPunct="1"/>
            <a:r>
              <a:rPr lang="en-US" smtClean="0">
                <a:cs typeface="Arial" charset="0"/>
              </a:rPr>
              <a:t>be classified as first-line, middle, or top.  </a:t>
            </a:r>
          </a:p>
        </p:txBody>
      </p:sp>
      <p:sp>
        <p:nvSpPr>
          <p:cNvPr id="4" name="Slide Number Placeholder 3"/>
          <p:cNvSpPr>
            <a:spLocks noGrp="1"/>
          </p:cNvSpPr>
          <p:nvPr>
            <p:ph type="sldNum" sz="quarter" idx="5"/>
          </p:nvPr>
        </p:nvSpPr>
        <p:spPr/>
        <p:txBody>
          <a:bodyPr/>
          <a:lstStyle/>
          <a:p>
            <a:pPr>
              <a:defRPr/>
            </a:pPr>
            <a:fld id="{8221BF87-82E1-4B94-BA59-E04869204F73}"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90B8774-4015-4503-ADA8-C1D396F9EA7D}"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86C4937-03FD-4182-9441-84382F90C80B}" type="slidenum">
              <a:rPr lang="en-US" smtClean="0"/>
              <a:pPr>
                <a:defRPr/>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1CB1144-9697-4D85-A784-DC7548122EE9}" type="slidenum">
              <a:rPr lang="en-US" smtClean="0"/>
              <a:pPr>
                <a:defRPr/>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62BBB43-356D-4407-B18E-629AA3C1617C}" type="slidenum">
              <a:rPr lang="en-US" smtClean="0"/>
              <a:pPr>
                <a:defRPr/>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528CE47-A81B-4E0A-8968-C3614380A4ED}"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smtClean="0">
                <a:cs typeface="Arial" charset="0"/>
              </a:rPr>
              <a:t>At the lowest level of management, </a:t>
            </a:r>
            <a:r>
              <a:rPr lang="en-US" b="1" smtClean="0">
                <a:cs typeface="Arial" charset="0"/>
              </a:rPr>
              <a:t>first-line managers </a:t>
            </a:r>
            <a:r>
              <a:rPr lang="en-US" smtClean="0">
                <a:cs typeface="Arial" charset="0"/>
              </a:rPr>
              <a:t>manage the work of non-managerial employees who typically are involved with producing the organization’s products or servicing the organization’s customers. First-line managers may be called </a:t>
            </a:r>
            <a:r>
              <a:rPr lang="en-US" i="1" smtClean="0">
                <a:cs typeface="Arial" charset="0"/>
              </a:rPr>
              <a:t>supervisors </a:t>
            </a:r>
            <a:r>
              <a:rPr lang="en-US" smtClean="0">
                <a:cs typeface="Arial" charset="0"/>
              </a:rPr>
              <a:t>or even </a:t>
            </a:r>
            <a:r>
              <a:rPr lang="en-US" i="1" smtClean="0">
                <a:cs typeface="Arial" charset="0"/>
              </a:rPr>
              <a:t>shift managers</a:t>
            </a:r>
            <a:r>
              <a:rPr lang="en-US" smtClean="0">
                <a:cs typeface="Arial" charset="0"/>
              </a:rPr>
              <a:t>, </a:t>
            </a:r>
            <a:r>
              <a:rPr lang="en-US" i="1" smtClean="0">
                <a:cs typeface="Arial" charset="0"/>
              </a:rPr>
              <a:t>district managers</a:t>
            </a:r>
            <a:r>
              <a:rPr lang="en-US" smtClean="0">
                <a:cs typeface="Arial" charset="0"/>
              </a:rPr>
              <a:t>, </a:t>
            </a:r>
            <a:r>
              <a:rPr lang="en-US" i="1" smtClean="0">
                <a:cs typeface="Arial" charset="0"/>
              </a:rPr>
              <a:t>department managers</a:t>
            </a:r>
            <a:r>
              <a:rPr lang="en-US" smtClean="0">
                <a:cs typeface="Arial" charset="0"/>
              </a:rPr>
              <a:t>, or </a:t>
            </a:r>
            <a:r>
              <a:rPr lang="en-US" i="1" smtClean="0">
                <a:cs typeface="Arial" charset="0"/>
              </a:rPr>
              <a:t>office managers.</a:t>
            </a:r>
          </a:p>
          <a:p>
            <a:pPr eaLnBrk="1" hangingPunct="1"/>
            <a:endParaRPr lang="en-US" i="1" smtClean="0">
              <a:cs typeface="Arial" charset="0"/>
            </a:endParaRPr>
          </a:p>
          <a:p>
            <a:pPr eaLnBrk="1" hangingPunct="1"/>
            <a:r>
              <a:rPr lang="en-US" b="1" smtClean="0">
                <a:cs typeface="Arial" charset="0"/>
              </a:rPr>
              <a:t>Middle managers </a:t>
            </a:r>
            <a:r>
              <a:rPr lang="en-US" smtClean="0">
                <a:cs typeface="Arial" charset="0"/>
              </a:rPr>
              <a:t>manage the work of first-line managers and can be found between the lowest and top levels of the organization. They may have titles such as </a:t>
            </a:r>
            <a:r>
              <a:rPr lang="en-US" i="1" smtClean="0">
                <a:cs typeface="Arial" charset="0"/>
              </a:rPr>
              <a:t>regional manager</a:t>
            </a:r>
            <a:r>
              <a:rPr lang="en-US" smtClean="0">
                <a:cs typeface="Arial" charset="0"/>
              </a:rPr>
              <a:t>, </a:t>
            </a:r>
            <a:r>
              <a:rPr lang="en-US" i="1" smtClean="0">
                <a:cs typeface="Arial" charset="0"/>
              </a:rPr>
              <a:t>project leader</a:t>
            </a:r>
            <a:r>
              <a:rPr lang="en-US" smtClean="0">
                <a:cs typeface="Arial" charset="0"/>
              </a:rPr>
              <a:t>, </a:t>
            </a:r>
            <a:r>
              <a:rPr lang="en-US" i="1" smtClean="0">
                <a:cs typeface="Arial" charset="0"/>
              </a:rPr>
              <a:t>store manager</a:t>
            </a:r>
            <a:r>
              <a:rPr lang="en-US" smtClean="0">
                <a:cs typeface="Arial" charset="0"/>
              </a:rPr>
              <a:t>, or </a:t>
            </a:r>
            <a:r>
              <a:rPr lang="en-US" i="1" smtClean="0">
                <a:cs typeface="Arial" charset="0"/>
              </a:rPr>
              <a:t>division manager.</a:t>
            </a:r>
          </a:p>
          <a:p>
            <a:pPr eaLnBrk="1" hangingPunct="1"/>
            <a:endParaRPr lang="en-US" i="1" smtClean="0">
              <a:cs typeface="Arial" charset="0"/>
            </a:endParaRPr>
          </a:p>
          <a:p>
            <a:pPr eaLnBrk="1" hangingPunct="1"/>
            <a:r>
              <a:rPr lang="en-US" smtClean="0">
                <a:cs typeface="Arial" charset="0"/>
              </a:rPr>
              <a:t>At the upper levels of the organization are the </a:t>
            </a:r>
            <a:r>
              <a:rPr lang="en-US" b="1" smtClean="0">
                <a:cs typeface="Arial" charset="0"/>
              </a:rPr>
              <a:t>top managers</a:t>
            </a:r>
            <a:r>
              <a:rPr lang="en-US" smtClean="0">
                <a:cs typeface="Arial" charset="0"/>
              </a:rPr>
              <a:t>, who are responsible for making organization-wide decisions and establishing the plans and goals that affect</a:t>
            </a:r>
          </a:p>
          <a:p>
            <a:pPr eaLnBrk="1" hangingPunct="1"/>
            <a:r>
              <a:rPr lang="en-US" smtClean="0">
                <a:cs typeface="Arial" charset="0"/>
              </a:rPr>
              <a:t>the entire organization. These individuals typically have titles such as </a:t>
            </a:r>
            <a:r>
              <a:rPr lang="en-US" i="1" smtClean="0">
                <a:cs typeface="Arial" charset="0"/>
              </a:rPr>
              <a:t>executive vice president</a:t>
            </a:r>
            <a:r>
              <a:rPr lang="en-US" smtClean="0">
                <a:cs typeface="Arial" charset="0"/>
              </a:rPr>
              <a:t>, </a:t>
            </a:r>
            <a:r>
              <a:rPr lang="en-US" i="1" smtClean="0">
                <a:cs typeface="Arial" charset="0"/>
              </a:rPr>
              <a:t>president</a:t>
            </a:r>
            <a:r>
              <a:rPr lang="en-US" smtClean="0">
                <a:cs typeface="Arial" charset="0"/>
              </a:rPr>
              <a:t>, </a:t>
            </a:r>
            <a:r>
              <a:rPr lang="en-US" i="1" smtClean="0">
                <a:cs typeface="Arial" charset="0"/>
              </a:rPr>
              <a:t>managing director</a:t>
            </a:r>
            <a:r>
              <a:rPr lang="en-US" smtClean="0">
                <a:cs typeface="Arial" charset="0"/>
              </a:rPr>
              <a:t>, </a:t>
            </a:r>
            <a:r>
              <a:rPr lang="en-US" i="1" smtClean="0">
                <a:cs typeface="Arial" charset="0"/>
              </a:rPr>
              <a:t>chief operating officer</a:t>
            </a:r>
            <a:r>
              <a:rPr lang="en-US" smtClean="0">
                <a:cs typeface="Arial" charset="0"/>
              </a:rPr>
              <a:t>, or </a:t>
            </a:r>
            <a:r>
              <a:rPr lang="en-US" i="1" smtClean="0">
                <a:cs typeface="Arial" charset="0"/>
              </a:rPr>
              <a:t>chief executive</a:t>
            </a:r>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8D9210E-EB3A-4409-8CBA-8FC1C8336D7F}"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smtClean="0">
                <a:cs typeface="Arial" charset="0"/>
              </a:rPr>
              <a:t>What is an </a:t>
            </a:r>
            <a:r>
              <a:rPr lang="en-US" b="1" smtClean="0">
                <a:cs typeface="Arial" charset="0"/>
              </a:rPr>
              <a:t>organization</a:t>
            </a:r>
            <a:r>
              <a:rPr lang="en-US" smtClean="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 All are considered</a:t>
            </a:r>
          </a:p>
          <a:p>
            <a:pPr eaLnBrk="1" hangingPunct="1"/>
            <a:r>
              <a:rPr lang="en-US" smtClean="0">
                <a:cs typeface="Arial" charset="0"/>
              </a:rPr>
              <a:t>organizations and have three common characteristics.</a:t>
            </a:r>
          </a:p>
          <a:p>
            <a:pPr eaLnBrk="1" hangingPunct="1"/>
            <a:endParaRPr lang="en-US" smtClean="0">
              <a:cs typeface="Arial" charset="0"/>
            </a:endParaRPr>
          </a:p>
          <a:p>
            <a:pPr eaLnBrk="1" hangingPunct="1"/>
            <a:r>
              <a:rPr lang="en-US" smtClean="0">
                <a:cs typeface="Arial" charset="0"/>
              </a:rPr>
              <a:t>First, an organization has a distinct purpose typically expressed through goals the organization hopes to accomplish. Second, each organization is composed of</a:t>
            </a:r>
          </a:p>
          <a:p>
            <a:pPr eaLnBrk="1" hangingPunct="1"/>
            <a:r>
              <a:rPr lang="en-US" smtClean="0">
                <a:cs typeface="Arial" charset="0"/>
              </a:rPr>
              <a:t>people. It takes people to perform the work that’s necessary for the organization to achieve its goals. Third, all organizations develop a deliberate structure within which</a:t>
            </a:r>
          </a:p>
          <a:p>
            <a:pPr eaLnBrk="1" hangingPunct="1"/>
            <a:r>
              <a:rPr lang="en-US" smtClean="0">
                <a:cs typeface="Arial" charset="0"/>
              </a:rPr>
              <a:t>members do their work.</a:t>
            </a:r>
          </a:p>
        </p:txBody>
      </p:sp>
      <p:sp>
        <p:nvSpPr>
          <p:cNvPr id="4" name="Slide Number Placeholder 3"/>
          <p:cNvSpPr>
            <a:spLocks noGrp="1"/>
          </p:cNvSpPr>
          <p:nvPr>
            <p:ph type="sldNum" sz="quarter" idx="5"/>
          </p:nvPr>
        </p:nvSpPr>
        <p:spPr/>
        <p:txBody>
          <a:bodyPr/>
          <a:lstStyle/>
          <a:p>
            <a:pPr>
              <a:defRPr/>
            </a:pPr>
            <a:fld id="{6C29E703-97AB-4C4B-AC68-18DE5C2416E7}"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D573BE7-2EBB-4241-9AAC-5C1F3D92D24B}"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b="1" smtClean="0">
                <a:cs typeface="Arial" charset="0"/>
              </a:rPr>
              <a:t>Management </a:t>
            </a:r>
            <a:r>
              <a:rPr lang="en-US" smtClean="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5"/>
          </p:nvPr>
        </p:nvSpPr>
        <p:spPr/>
        <p:txBody>
          <a:bodyPr/>
          <a:lstStyle/>
          <a:p>
            <a:pPr>
              <a:defRPr/>
            </a:pPr>
            <a:fld id="{B95432CB-AE67-434F-9ECF-FF74C8DAE4E5}"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b="1" smtClean="0">
                <a:cs typeface="Arial" charset="0"/>
              </a:rPr>
              <a:t>Efficiency </a:t>
            </a:r>
            <a:r>
              <a:rPr lang="en-US" smtClean="0">
                <a:cs typeface="Arial" charset="0"/>
              </a:rPr>
              <a:t>refers to getting the most output from the least amount of inputs or resources. Managers deal with scarce resources—including people, money, and</a:t>
            </a:r>
          </a:p>
          <a:p>
            <a:pPr eaLnBrk="1" hangingPunct="1"/>
            <a:r>
              <a:rPr lang="en-US" smtClean="0">
                <a:cs typeface="Arial" charset="0"/>
              </a:rPr>
              <a:t>equipment—and want to use those resources efficiently.</a:t>
            </a:r>
          </a:p>
          <a:p>
            <a:pPr eaLnBrk="1" hangingPunct="1"/>
            <a:r>
              <a:rPr lang="en-US" b="1" smtClean="0">
                <a:cs typeface="Arial" charset="0"/>
              </a:rPr>
              <a:t> </a:t>
            </a:r>
          </a:p>
          <a:p>
            <a:pPr eaLnBrk="1" hangingPunct="1"/>
            <a:r>
              <a:rPr lang="en-US" b="1" smtClean="0">
                <a:cs typeface="Arial" charset="0"/>
              </a:rPr>
              <a:t>Effectiveness </a:t>
            </a:r>
            <a:r>
              <a:rPr lang="en-US" smtClean="0">
                <a:cs typeface="Arial" charset="0"/>
              </a:rPr>
              <a:t>is often described as “doing the right things,” that is, doing those work activities that will result in achieving goals.  </a:t>
            </a:r>
          </a:p>
          <a:p>
            <a:pPr eaLnBrk="1" hangingPunct="1"/>
            <a:endParaRPr lang="en-US" smtClean="0">
              <a:cs typeface="Arial" charset="0"/>
            </a:endParaRPr>
          </a:p>
          <a:p>
            <a:pPr eaLnBrk="1" hangingPunct="1"/>
            <a:r>
              <a:rPr lang="en-US" smtClean="0">
                <a:cs typeface="Arial" charset="0"/>
              </a:rPr>
              <a:t>Whereas efficiency is concerned with the </a:t>
            </a:r>
            <a:r>
              <a:rPr lang="en-US" i="1" smtClean="0">
                <a:cs typeface="Arial" charset="0"/>
              </a:rPr>
              <a:t>means </a:t>
            </a:r>
            <a:r>
              <a:rPr lang="en-US" smtClean="0">
                <a:cs typeface="Arial" charset="0"/>
              </a:rPr>
              <a:t>of getting things done, effectiveness is concerned with the </a:t>
            </a:r>
            <a:r>
              <a:rPr lang="en-US" i="1" smtClean="0">
                <a:cs typeface="Arial" charset="0"/>
              </a:rPr>
              <a:t>ends</a:t>
            </a:r>
            <a:r>
              <a:rPr lang="en-US" smtClean="0">
                <a:cs typeface="Arial" charset="0"/>
              </a:rPr>
              <a:t>, or attainment of organizational goals</a:t>
            </a:r>
          </a:p>
        </p:txBody>
      </p:sp>
      <p:sp>
        <p:nvSpPr>
          <p:cNvPr id="4" name="Slide Number Placeholder 3"/>
          <p:cNvSpPr>
            <a:spLocks noGrp="1"/>
          </p:cNvSpPr>
          <p:nvPr>
            <p:ph type="sldNum" sz="quarter" idx="5"/>
          </p:nvPr>
        </p:nvSpPr>
        <p:spPr/>
        <p:txBody>
          <a:bodyPr/>
          <a:lstStyle/>
          <a:p>
            <a:pPr>
              <a:defRPr/>
            </a:pPr>
            <a:fld id="{F6251994-7148-4EA6-9B71-961663B5D79F}"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1DFF6571-B612-41C0-BF1E-90D12ADE3C32}"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9D3AB08E-DC5D-4E82-98D0-5D284422FADD}" type="slidenum">
              <a:rPr lang="en-US" sz="1200" b="1">
                <a:solidFill>
                  <a:schemeClr val="bg1"/>
                </a:solidFill>
              </a:rPr>
              <a:pPr>
                <a:spcBef>
                  <a:spcPct val="50000"/>
                </a:spcBef>
                <a:defRPr/>
              </a:pPr>
              <a:t>‹#›</a:t>
            </a:fld>
            <a:r>
              <a:rPr lang="en-US" sz="1200" b="1" dirty="0">
                <a:solidFill>
                  <a:schemeClr val="bg1"/>
                </a:solidFill>
              </a:rPr>
              <a:t> </a:t>
            </a: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0C2BA437-5EEA-4D12-A838-F909C1694D7C}" type="slidenum">
              <a:rPr lang="en-US" sz="1200" b="1">
                <a:solidFill>
                  <a:schemeClr val="bg1"/>
                </a:solidFill>
              </a:rPr>
              <a:pPr>
                <a:spcBef>
                  <a:spcPct val="50000"/>
                </a:spcBef>
                <a:defRPr/>
              </a:pPr>
              <a:t>‹#›</a:t>
            </a:fld>
            <a:r>
              <a:rPr lang="en-US" sz="1200" b="1" dirty="0">
                <a:solidFill>
                  <a:schemeClr val="bg1"/>
                </a:solidFill>
              </a:rPr>
              <a:t> </a:t>
            </a: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0C698808-99A7-48E0-AE47-F6E5D931B5B7}" type="slidenum">
              <a:rPr lang="en-US" sz="1200" b="1">
                <a:solidFill>
                  <a:schemeClr val="bg1"/>
                </a:solidFill>
              </a:rPr>
              <a:pPr>
                <a:spcBef>
                  <a:spcPct val="50000"/>
                </a:spcBef>
                <a:defRPr/>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a:solidFill>
                  <a:schemeClr val="bg1"/>
                </a:solidFill>
              </a:rPr>
              <a:t>1-</a:t>
            </a:r>
            <a:fld id="{A3129227-67E6-4A8C-BAD3-9F1D8E5C47B4}" type="slidenum">
              <a:rPr lang="en-US" sz="1200" b="1">
                <a:solidFill>
                  <a:schemeClr val="bg1"/>
                </a:solidFill>
              </a:rPr>
              <a:pPr eaLnBrk="0" hangingPunct="0">
                <a:spcBef>
                  <a:spcPct val="50000"/>
                </a:spcBef>
                <a:defRPr/>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p:txBody>
          <a:bodyPr/>
          <a:lstStyle/>
          <a:p>
            <a:r>
              <a:rPr lang="en-US">
                <a:latin typeface="HelveticaNeue-Light"/>
              </a:rPr>
              <a:t>Management </a:t>
            </a:r>
            <a:r>
              <a:rPr lang="en-US" i="1">
                <a:latin typeface="HelveticaNeue-Light"/>
              </a:rPr>
              <a:t>and </a:t>
            </a:r>
            <a:r>
              <a:rPr lang="en-US">
                <a:latin typeface="HelveticaNeue-Light"/>
              </a:rPr>
              <a:t>Organizations</a:t>
            </a:r>
          </a:p>
        </p:txBody>
      </p:sp>
      <p:pic>
        <p:nvPicPr>
          <p:cNvPr id="29698" name="Picture 1"/>
          <p:cNvPicPr>
            <a:picLocks noChangeAspect="1"/>
          </p:cNvPicPr>
          <p:nvPr/>
        </p:nvPicPr>
        <p:blipFill>
          <a:blip r:embed="rId2" cstate="print"/>
          <a:srcRect/>
          <a:stretch>
            <a:fillRect/>
          </a:stretch>
        </p:blipFill>
        <p:spPr bwMode="auto">
          <a:xfrm>
            <a:off x="5791200" y="4343400"/>
            <a:ext cx="1828800" cy="1828800"/>
          </a:xfrm>
          <a:prstGeom prst="rect">
            <a:avLst/>
          </a:prstGeom>
          <a:noFill/>
          <a:ln w="9525">
            <a:noFill/>
            <a:miter lim="800000"/>
            <a:headEnd/>
            <a:tailEnd/>
          </a:ln>
        </p:spPr>
      </p:pic>
      <p:pic>
        <p:nvPicPr>
          <p:cNvPr id="29700" name="Picture 4" descr="0133043606_i"/>
          <p:cNvPicPr>
            <a:picLocks noChangeAspect="1" noChangeArrowheads="1"/>
          </p:cNvPicPr>
          <p:nvPr/>
        </p:nvPicPr>
        <p:blipFill>
          <a:blip r:embed="rId3" cstate="print"/>
          <a:srcRect/>
          <a:stretch>
            <a:fillRect/>
          </a:stretch>
        </p:blipFill>
        <p:spPr bwMode="auto">
          <a:xfrm>
            <a:off x="838200" y="990600"/>
            <a:ext cx="3390900" cy="4343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r>
              <a:rPr lang="en-US" smtClean="0"/>
              <a:t>Effectiveness and Efficiency</a:t>
            </a:r>
            <a:endParaRPr lang="en-US" smtClean="0">
              <a:latin typeface="Calibri" pitchFamily="34" charset="0"/>
            </a:endParaRPr>
          </a:p>
        </p:txBody>
      </p:sp>
      <p:sp>
        <p:nvSpPr>
          <p:cNvPr id="46082" name="Content Placeholder 4"/>
          <p:cNvSpPr txBox="1">
            <a:spLocks/>
          </p:cNvSpPr>
          <p:nvPr/>
        </p:nvSpPr>
        <p:spPr bwMode="auto">
          <a:xfrm>
            <a:off x="457200" y="1600200"/>
            <a:ext cx="4038600" cy="4525963"/>
          </a:xfrm>
          <a:prstGeom prst="rect">
            <a:avLst/>
          </a:prstGeom>
          <a:noFill/>
          <a:ln w="9525">
            <a:noFill/>
            <a:miter lim="800000"/>
            <a:headEnd/>
            <a:tailEnd/>
          </a:ln>
        </p:spPr>
        <p:txBody>
          <a:bodyPr/>
          <a:lstStyle/>
          <a:p>
            <a:pPr marL="457200" indent="-457200" eaLnBrk="0" hangingPunct="0">
              <a:spcBef>
                <a:spcPct val="20000"/>
              </a:spcBef>
              <a:buFont typeface="Arial" charset="0"/>
              <a:buChar char="•"/>
            </a:pPr>
            <a:r>
              <a:rPr lang="en-US" sz="3200" b="1"/>
              <a:t>Efficiency</a:t>
            </a:r>
          </a:p>
          <a:p>
            <a:pPr marL="914400" lvl="1" indent="-457200" eaLnBrk="0" hangingPunct="0">
              <a:spcBef>
                <a:spcPct val="20000"/>
              </a:spcBef>
              <a:buFont typeface="Arial" charset="0"/>
              <a:buChar char="•"/>
            </a:pPr>
            <a:r>
              <a:rPr lang="en-US" sz="2800"/>
              <a:t>“Doing things right”</a:t>
            </a:r>
          </a:p>
          <a:p>
            <a:pPr marL="914400" lvl="1" indent="-457200" eaLnBrk="0" hangingPunct="0">
              <a:spcBef>
                <a:spcPct val="20000"/>
              </a:spcBef>
              <a:buFont typeface="Arial" charset="0"/>
              <a:buChar char="•"/>
            </a:pPr>
            <a:r>
              <a:rPr lang="en-US" sz="2800"/>
              <a:t>Getting the most output for the least inputs</a:t>
            </a:r>
          </a:p>
        </p:txBody>
      </p:sp>
      <p:sp>
        <p:nvSpPr>
          <p:cNvPr id="46083" name="Content Placeholder 5"/>
          <p:cNvSpPr txBox="1">
            <a:spLocks/>
          </p:cNvSpPr>
          <p:nvPr/>
        </p:nvSpPr>
        <p:spPr bwMode="auto">
          <a:xfrm>
            <a:off x="4648200" y="1600200"/>
            <a:ext cx="4038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Effectiveness</a:t>
            </a:r>
          </a:p>
          <a:p>
            <a:pPr marL="742950" lvl="1" indent="-285750" eaLnBrk="0" hangingPunct="0">
              <a:spcBef>
                <a:spcPct val="20000"/>
              </a:spcBef>
              <a:buFont typeface="Arial" charset="0"/>
              <a:buChar char="–"/>
            </a:pPr>
            <a:r>
              <a:rPr lang="en-US" sz="2800"/>
              <a:t>“Doing the right things”</a:t>
            </a:r>
          </a:p>
          <a:p>
            <a:pPr marL="742950" lvl="1" indent="-285750" eaLnBrk="0" hangingPunct="0">
              <a:spcBef>
                <a:spcPct val="20000"/>
              </a:spcBef>
              <a:buFont typeface="Arial" charset="0"/>
              <a:buChar char="–"/>
            </a:pPr>
            <a:r>
              <a:rPr lang="en-US" sz="2800"/>
              <a:t>Attaining organizational goals</a:t>
            </a:r>
          </a:p>
          <a:p>
            <a:pPr marL="342900" indent="-342900" eaLnBrk="0" hangingPunct="0">
              <a:spcBef>
                <a:spcPct val="20000"/>
              </a:spcBef>
              <a:buFont typeface="Arial" charset="0"/>
              <a:buChar char="•"/>
            </a:pPr>
            <a:endParaRPr lang="en-U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0" y="76200"/>
            <a:ext cx="9144000" cy="1143000"/>
          </a:xfrm>
        </p:spPr>
        <p:txBody>
          <a:bodyPr/>
          <a:lstStyle/>
          <a:p>
            <a:r>
              <a:rPr lang="en-US" sz="3200" smtClean="0"/>
              <a:t>Exhibit 1-3</a:t>
            </a:r>
            <a:br>
              <a:rPr lang="en-US" sz="3200" smtClean="0"/>
            </a:br>
            <a:r>
              <a:rPr lang="en-US" sz="3200" smtClean="0"/>
              <a:t>Efficiency and Effectiveness in</a:t>
            </a:r>
            <a:br>
              <a:rPr lang="en-US" sz="3200" smtClean="0"/>
            </a:br>
            <a:r>
              <a:rPr lang="en-US" sz="3200" smtClean="0"/>
              <a:t>Management</a:t>
            </a:r>
            <a:endParaRPr lang="en-US" sz="3200" smtClean="0">
              <a:latin typeface="Calibri" pitchFamily="34" charset="0"/>
            </a:endParaRPr>
          </a:p>
        </p:txBody>
      </p:sp>
      <p:pic>
        <p:nvPicPr>
          <p:cNvPr id="48130" name="Picture 2"/>
          <p:cNvPicPr>
            <a:picLocks noChangeAspect="1" noChangeArrowheads="1"/>
          </p:cNvPicPr>
          <p:nvPr/>
        </p:nvPicPr>
        <p:blipFill>
          <a:blip r:embed="rId3" cstate="print"/>
          <a:srcRect/>
          <a:stretch>
            <a:fillRect/>
          </a:stretch>
        </p:blipFill>
        <p:spPr bwMode="auto">
          <a:xfrm>
            <a:off x="1063625" y="1579563"/>
            <a:ext cx="7013575" cy="436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r>
              <a:rPr lang="en-US" smtClean="0">
                <a:latin typeface="Calibri" pitchFamily="34" charset="0"/>
              </a:rPr>
              <a:t>The Four </a:t>
            </a:r>
            <a:r>
              <a:rPr lang="en-US" smtClean="0"/>
              <a:t>Management Functions</a:t>
            </a:r>
            <a:endParaRPr lang="en-US" smtClean="0">
              <a:latin typeface="Calibri" pitchFamily="34" charset="0"/>
            </a:endParaRPr>
          </a:p>
        </p:txBody>
      </p:sp>
      <p:sp>
        <p:nvSpPr>
          <p:cNvPr id="50178" name="Rectangle 3"/>
          <p:cNvSpPr>
            <a:spLocks noGrp="1"/>
          </p:cNvSpPr>
          <p:nvPr>
            <p:ph type="body" idx="4294967295"/>
          </p:nvPr>
        </p:nvSpPr>
        <p:spPr>
          <a:xfrm>
            <a:off x="457200" y="1447800"/>
            <a:ext cx="8229600" cy="4525963"/>
          </a:xfrm>
        </p:spPr>
        <p:txBody>
          <a:bodyPr/>
          <a:lstStyle/>
          <a:p>
            <a:r>
              <a:rPr lang="en-US" sz="2800" b="1" smtClean="0"/>
              <a:t>Planning</a:t>
            </a:r>
            <a:r>
              <a:rPr lang="en-US" sz="2800" smtClean="0"/>
              <a:t> - Defining goals, establishing strategies to achieve goals, and developing plans to integrate and coordinate activities.</a:t>
            </a:r>
          </a:p>
          <a:p>
            <a:r>
              <a:rPr lang="en-US" sz="2800" b="1" smtClean="0"/>
              <a:t>Organizing </a:t>
            </a:r>
            <a:r>
              <a:rPr lang="en-US" sz="2800" smtClean="0"/>
              <a:t>- Arranging and structuring work to accomplish organizational goals.</a:t>
            </a:r>
          </a:p>
          <a:p>
            <a:r>
              <a:rPr lang="en-US" sz="2800" b="1" smtClean="0"/>
              <a:t>Leading</a:t>
            </a:r>
            <a:r>
              <a:rPr lang="en-US" sz="2800" smtClean="0"/>
              <a:t> - Working with and through people to accomplish goals.</a:t>
            </a:r>
          </a:p>
          <a:p>
            <a:r>
              <a:rPr lang="en-US" sz="2800" b="1" smtClean="0"/>
              <a:t>Controlling </a:t>
            </a:r>
            <a:r>
              <a:rPr lang="en-US" sz="2800" smtClean="0"/>
              <a:t>- Monitoring, comparing, and correcting 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r>
              <a:rPr lang="en-US" sz="4000" smtClean="0"/>
              <a:t>Exhibit 1-4</a:t>
            </a:r>
            <a:br>
              <a:rPr lang="en-US" sz="4000" smtClean="0"/>
            </a:br>
            <a:r>
              <a:rPr lang="en-US" sz="4000" smtClean="0"/>
              <a:t>Four Functions of Management</a:t>
            </a:r>
            <a:endParaRPr lang="en-US" sz="4000" smtClean="0">
              <a:latin typeface="Calibri" pitchFamily="34" charset="0"/>
            </a:endParaRPr>
          </a:p>
        </p:txBody>
      </p:sp>
      <p:pic>
        <p:nvPicPr>
          <p:cNvPr id="52226" name="Picture 2"/>
          <p:cNvPicPr>
            <a:picLocks noChangeAspect="1" noChangeArrowheads="1"/>
          </p:cNvPicPr>
          <p:nvPr/>
        </p:nvPicPr>
        <p:blipFill>
          <a:blip r:embed="rId3" cstate="print"/>
          <a:srcRect/>
          <a:stretch>
            <a:fillRect/>
          </a:stretch>
        </p:blipFill>
        <p:spPr bwMode="auto">
          <a:xfrm>
            <a:off x="-15875" y="1905000"/>
            <a:ext cx="9159875" cy="351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r>
              <a:rPr lang="en-US" smtClean="0"/>
              <a:t>Management Roles</a:t>
            </a:r>
            <a:endParaRPr lang="en-US" smtClean="0">
              <a:latin typeface="Calibri" pitchFamily="34" charset="0"/>
            </a:endParaRPr>
          </a:p>
        </p:txBody>
      </p:sp>
      <p:sp>
        <p:nvSpPr>
          <p:cNvPr id="5427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a:t>Roles are specific actions or behaviors expected </a:t>
            </a:r>
            <a:r>
              <a:rPr lang="en-US" sz="3200" dirty="0" smtClean="0"/>
              <a:t>from </a:t>
            </a:r>
            <a:r>
              <a:rPr lang="en-US" sz="3200" dirty="0"/>
              <a:t>a manager.</a:t>
            </a:r>
          </a:p>
          <a:p>
            <a:pPr marL="342900" indent="-342900" eaLnBrk="0" hangingPunct="0">
              <a:spcBef>
                <a:spcPct val="20000"/>
              </a:spcBef>
              <a:buFont typeface="Arial" charset="0"/>
              <a:buChar char="•"/>
            </a:pPr>
            <a:r>
              <a:rPr lang="en-US" sz="3200" dirty="0" err="1"/>
              <a:t>Mintzberg</a:t>
            </a:r>
            <a:r>
              <a:rPr lang="en-US" sz="3200" dirty="0"/>
              <a:t> identified 10 roles grouped around </a:t>
            </a:r>
            <a:r>
              <a:rPr lang="en-US" sz="3200" i="1" dirty="0"/>
              <a:t>interpersonal relationships, the transfer of information</a:t>
            </a:r>
            <a:r>
              <a:rPr lang="en-US" sz="3200" dirty="0"/>
              <a:t>, and </a:t>
            </a:r>
            <a:r>
              <a:rPr lang="en-US" sz="3200" i="1" dirty="0"/>
              <a:t>decision making</a:t>
            </a:r>
            <a:r>
              <a:rPr lang="en-US" sz="32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smtClean="0">
                <a:latin typeface="Calibri" pitchFamily="34" charset="0"/>
              </a:rPr>
              <a:t>Three Types of Roles</a:t>
            </a:r>
          </a:p>
        </p:txBody>
      </p:sp>
      <p:sp>
        <p:nvSpPr>
          <p:cNvPr id="5632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Interpersonal roles</a:t>
            </a:r>
          </a:p>
          <a:p>
            <a:pPr marL="742950" lvl="1" indent="-285750" eaLnBrk="0" hangingPunct="0">
              <a:spcBef>
                <a:spcPct val="20000"/>
              </a:spcBef>
              <a:buFont typeface="Arial" charset="0"/>
              <a:buChar char="–"/>
            </a:pPr>
            <a:r>
              <a:rPr lang="en-US" sz="2800"/>
              <a:t>Figurehead, leader, liaison</a:t>
            </a:r>
          </a:p>
          <a:p>
            <a:pPr marL="342900" indent="-342900" eaLnBrk="0" hangingPunct="0">
              <a:spcBef>
                <a:spcPct val="20000"/>
              </a:spcBef>
              <a:buFont typeface="Arial" charset="0"/>
              <a:buChar char="•"/>
            </a:pPr>
            <a:r>
              <a:rPr lang="en-US" sz="3200" b="1"/>
              <a:t>Informational roles</a:t>
            </a:r>
          </a:p>
          <a:p>
            <a:pPr marL="742950" lvl="1" indent="-285750" eaLnBrk="0" hangingPunct="0">
              <a:spcBef>
                <a:spcPct val="20000"/>
              </a:spcBef>
              <a:buFont typeface="Arial" charset="0"/>
              <a:buChar char="–"/>
            </a:pPr>
            <a:r>
              <a:rPr lang="en-US" sz="2800"/>
              <a:t>Monitor, disseminator, spokesperson</a:t>
            </a:r>
          </a:p>
          <a:p>
            <a:pPr marL="342900" indent="-342900" eaLnBrk="0" hangingPunct="0">
              <a:spcBef>
                <a:spcPct val="20000"/>
              </a:spcBef>
              <a:buFont typeface="Arial" charset="0"/>
              <a:buChar char="•"/>
            </a:pPr>
            <a:r>
              <a:rPr lang="en-US" sz="3200" b="1"/>
              <a:t>Decisional roles</a:t>
            </a:r>
          </a:p>
          <a:p>
            <a:pPr marL="742950" lvl="1" indent="-285750" eaLnBrk="0" hangingPunct="0">
              <a:spcBef>
                <a:spcPct val="20000"/>
              </a:spcBef>
              <a:buFont typeface="Arial" charset="0"/>
              <a:buChar char="–"/>
            </a:pPr>
            <a:r>
              <a:rPr lang="en-US" sz="2800"/>
              <a:t>Entrepreneur, disturbance handler, resource allocator, negotiator</a:t>
            </a:r>
          </a:p>
          <a:p>
            <a:pPr marL="342900" indent="-342900" eaLnBrk="0" hangingPunct="0">
              <a:spcBef>
                <a:spcPct val="20000"/>
              </a:spcBef>
              <a:buFont typeface="Arial" charset="0"/>
              <a:buChar char="•"/>
            </a:pPr>
            <a:endParaRPr lang="en-US" sz="3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r>
              <a:rPr lang="en-US" sz="4000" smtClean="0"/>
              <a:t>Exhibit 1-5</a:t>
            </a:r>
            <a:br>
              <a:rPr lang="en-US" sz="4000" smtClean="0"/>
            </a:br>
            <a:r>
              <a:rPr lang="en-US" sz="4000" smtClean="0"/>
              <a:t>Mintzberg’s Managerial Roles</a:t>
            </a:r>
            <a:endParaRPr lang="en-US" sz="4000" smtClean="0">
              <a:latin typeface="Calibri" pitchFamily="34" charset="0"/>
            </a:endParaRPr>
          </a:p>
        </p:txBody>
      </p:sp>
      <p:pic>
        <p:nvPicPr>
          <p:cNvPr id="58370" name="Picture 2"/>
          <p:cNvPicPr>
            <a:picLocks noChangeAspect="1" noChangeArrowheads="1"/>
          </p:cNvPicPr>
          <p:nvPr/>
        </p:nvPicPr>
        <p:blipFill>
          <a:blip r:embed="rId3" cstate="print"/>
          <a:srcRect/>
          <a:stretch>
            <a:fillRect/>
          </a:stretch>
        </p:blipFill>
        <p:spPr bwMode="auto">
          <a:xfrm>
            <a:off x="1630363" y="1493838"/>
            <a:ext cx="5883275" cy="475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smtClean="0"/>
              <a:t>Skills Managers Need</a:t>
            </a:r>
            <a:endParaRPr lang="en-US" smtClean="0">
              <a:latin typeface="Calibri" pitchFamily="34" charset="0"/>
            </a:endParaRPr>
          </a:p>
        </p:txBody>
      </p:sp>
      <p:sp>
        <p:nvSpPr>
          <p:cNvPr id="6041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Technical skills</a:t>
            </a:r>
          </a:p>
          <a:p>
            <a:pPr marL="742950" lvl="1" indent="-285750" eaLnBrk="0" hangingPunct="0">
              <a:spcBef>
                <a:spcPct val="20000"/>
              </a:spcBef>
              <a:buFont typeface="Arial" charset="0"/>
              <a:buChar char="–"/>
            </a:pPr>
            <a:r>
              <a:rPr lang="en-US" sz="2800"/>
              <a:t>Knowledge and proficiency in a specific field</a:t>
            </a:r>
          </a:p>
          <a:p>
            <a:pPr marL="342900" indent="-342900" eaLnBrk="0" hangingPunct="0">
              <a:spcBef>
                <a:spcPct val="20000"/>
              </a:spcBef>
              <a:buFont typeface="Arial" charset="0"/>
              <a:buChar char="•"/>
            </a:pPr>
            <a:r>
              <a:rPr lang="en-US" sz="3200" b="1"/>
              <a:t>Human skills</a:t>
            </a:r>
          </a:p>
          <a:p>
            <a:pPr marL="742950" lvl="1" indent="-285750" eaLnBrk="0" hangingPunct="0">
              <a:spcBef>
                <a:spcPct val="20000"/>
              </a:spcBef>
              <a:buFont typeface="Arial" charset="0"/>
              <a:buChar char="–"/>
            </a:pPr>
            <a:r>
              <a:rPr lang="en-US" sz="2800"/>
              <a:t>The ability to work well with other people</a:t>
            </a:r>
          </a:p>
          <a:p>
            <a:pPr marL="342900" indent="-342900" eaLnBrk="0" hangingPunct="0">
              <a:spcBef>
                <a:spcPct val="20000"/>
              </a:spcBef>
              <a:buFont typeface="Arial" charset="0"/>
              <a:buChar char="•"/>
            </a:pPr>
            <a:r>
              <a:rPr lang="en-US" sz="3200" b="1"/>
              <a:t>Conceptual skills</a:t>
            </a:r>
          </a:p>
          <a:p>
            <a:pPr marL="742950" lvl="1" indent="-285750" eaLnBrk="0" hangingPunct="0">
              <a:spcBef>
                <a:spcPct val="20000"/>
              </a:spcBef>
              <a:buFont typeface="Arial" charset="0"/>
              <a:buChar char="–"/>
            </a:pPr>
            <a:r>
              <a:rPr lang="en-US" sz="2800"/>
              <a:t>The ability to think and conceptualize about abstract and complex situations concerning the organization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152400" y="76200"/>
            <a:ext cx="8839200" cy="1143000"/>
          </a:xfrm>
        </p:spPr>
        <p:txBody>
          <a:bodyPr/>
          <a:lstStyle/>
          <a:p>
            <a:r>
              <a:rPr lang="en-US" sz="3200" smtClean="0"/>
              <a:t>Exhibit 1-6</a:t>
            </a:r>
            <a:br>
              <a:rPr lang="en-US" sz="3200" smtClean="0"/>
            </a:br>
            <a:r>
              <a:rPr lang="en-US" sz="3200" smtClean="0"/>
              <a:t>Skills Needed at Different</a:t>
            </a:r>
            <a:br>
              <a:rPr lang="en-US" sz="3200" smtClean="0"/>
            </a:br>
            <a:r>
              <a:rPr lang="en-US" sz="3200" smtClean="0"/>
              <a:t> Managerial Levels</a:t>
            </a:r>
            <a:endParaRPr lang="en-US" sz="3200" smtClean="0">
              <a:latin typeface="Calibri" pitchFamily="34" charset="0"/>
            </a:endParaRPr>
          </a:p>
        </p:txBody>
      </p:sp>
      <p:pic>
        <p:nvPicPr>
          <p:cNvPr id="62466" name="Picture 4"/>
          <p:cNvPicPr>
            <a:picLocks noChangeAspect="1" noChangeArrowheads="1"/>
          </p:cNvPicPr>
          <p:nvPr/>
        </p:nvPicPr>
        <p:blipFill>
          <a:blip r:embed="rId3" cstate="print"/>
          <a:srcRect/>
          <a:stretch>
            <a:fillRect/>
          </a:stretch>
        </p:blipFill>
        <p:spPr bwMode="auto">
          <a:xfrm>
            <a:off x="381000" y="1971675"/>
            <a:ext cx="861060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r>
              <a:rPr lang="en-US" smtClean="0"/>
              <a:t>Exhibit 1-7</a:t>
            </a:r>
            <a:br>
              <a:rPr lang="en-US" smtClean="0"/>
            </a:br>
            <a:r>
              <a:rPr lang="en-US" smtClean="0"/>
              <a:t>Important Managerial Skills</a:t>
            </a:r>
            <a:endParaRPr lang="en-US" smtClean="0">
              <a:latin typeface="Calibri" pitchFamily="34" charset="0"/>
            </a:endParaRPr>
          </a:p>
        </p:txBody>
      </p:sp>
      <p:pic>
        <p:nvPicPr>
          <p:cNvPr id="64514" name="Picture 2"/>
          <p:cNvPicPr>
            <a:picLocks noChangeAspect="1" noChangeArrowheads="1"/>
          </p:cNvPicPr>
          <p:nvPr/>
        </p:nvPicPr>
        <p:blipFill>
          <a:blip r:embed="rId3" cstate="print"/>
          <a:srcRect/>
          <a:stretch>
            <a:fillRect/>
          </a:stretch>
        </p:blipFill>
        <p:spPr bwMode="auto">
          <a:xfrm>
            <a:off x="588963" y="1752600"/>
            <a:ext cx="7602537"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p:cNvSpPr>
          <p:nvPr>
            <p:ph type="body" idx="1"/>
          </p:nvPr>
        </p:nvSpPr>
        <p:spPr>
          <a:xfrm>
            <a:off x="1828800" y="1600200"/>
            <a:ext cx="6934200" cy="4495800"/>
          </a:xfrm>
        </p:spPr>
        <p:txBody>
          <a:bodyPr/>
          <a:lstStyle/>
          <a:p>
            <a:pPr eaLnBrk="1" hangingPunct="1"/>
            <a:r>
              <a:rPr lang="en-US" b="1" i="0" smtClean="0"/>
              <a:t>Explain </a:t>
            </a:r>
            <a:r>
              <a:rPr lang="en-US" i="0" smtClean="0"/>
              <a:t>why managers are important to organizations.</a:t>
            </a:r>
          </a:p>
          <a:p>
            <a:pPr eaLnBrk="1" hangingPunct="1"/>
            <a:r>
              <a:rPr lang="en-US" b="1" i="0" smtClean="0"/>
              <a:t>Tell </a:t>
            </a:r>
            <a:r>
              <a:rPr lang="en-US" i="0" smtClean="0"/>
              <a:t>who managers are and where they work.</a:t>
            </a:r>
          </a:p>
          <a:p>
            <a:pPr eaLnBrk="1" hangingPunct="1"/>
            <a:r>
              <a:rPr lang="en-US" b="1" i="0" smtClean="0"/>
              <a:t>Describe </a:t>
            </a:r>
            <a:r>
              <a:rPr lang="en-US" i="0" smtClean="0"/>
              <a:t>the functions, roles, and skills of managers.</a:t>
            </a:r>
          </a:p>
          <a:p>
            <a:pPr eaLnBrk="1" hangingPunct="1"/>
            <a:r>
              <a:rPr lang="en-US" b="1" i="0" smtClean="0"/>
              <a:t>Describe </a:t>
            </a:r>
            <a:r>
              <a:rPr lang="en-US" i="0" smtClean="0"/>
              <a:t>the factors that are reshaping and redefining the manager’s job.</a:t>
            </a:r>
          </a:p>
          <a:p>
            <a:pPr eaLnBrk="1" hangingPunct="1"/>
            <a:r>
              <a:rPr lang="en-US" b="1" i="0" smtClean="0"/>
              <a:t>Explain </a:t>
            </a:r>
            <a:r>
              <a:rPr lang="en-US" i="0" smtClean="0"/>
              <a:t>the value of studying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sz="4000" smtClean="0"/>
              <a:t>Exhibit 1-8</a:t>
            </a:r>
            <a:br>
              <a:rPr lang="en-US" sz="4000" smtClean="0"/>
            </a:br>
            <a:r>
              <a:rPr lang="en-US" sz="4000" smtClean="0"/>
              <a:t>Changes Facing Managers</a:t>
            </a:r>
            <a:endParaRPr lang="en-US" sz="4000" smtClean="0">
              <a:latin typeface="Calibri" pitchFamily="34" charset="0"/>
            </a:endParaRPr>
          </a:p>
        </p:txBody>
      </p:sp>
      <p:pic>
        <p:nvPicPr>
          <p:cNvPr id="66562" name="Picture 2"/>
          <p:cNvPicPr>
            <a:picLocks noChangeAspect="1" noChangeArrowheads="1"/>
          </p:cNvPicPr>
          <p:nvPr/>
        </p:nvPicPr>
        <p:blipFill>
          <a:blip r:embed="rId3" cstate="print"/>
          <a:srcRect/>
          <a:stretch>
            <a:fillRect/>
          </a:stretch>
        </p:blipFill>
        <p:spPr bwMode="auto">
          <a:xfrm>
            <a:off x="1936750" y="1493838"/>
            <a:ext cx="5270500" cy="475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288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388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r>
              <a:rPr lang="en-US" smtClean="0"/>
              <a:t>The Importance of Customers</a:t>
            </a:r>
            <a:endParaRPr lang="en-US" smtClean="0">
              <a:latin typeface="Calibri" pitchFamily="34" charset="0"/>
            </a:endParaRPr>
          </a:p>
        </p:txBody>
      </p:sp>
      <p:sp>
        <p:nvSpPr>
          <p:cNvPr id="6861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Customers:</a:t>
            </a:r>
            <a:r>
              <a:rPr lang="en-US" sz="3200"/>
              <a:t> the reason that organizations exist</a:t>
            </a:r>
          </a:p>
          <a:p>
            <a:pPr marL="742950" lvl="1" indent="-285750" eaLnBrk="0" hangingPunct="0">
              <a:spcBef>
                <a:spcPct val="20000"/>
              </a:spcBef>
              <a:buFont typeface="Arial" charset="0"/>
              <a:buChar char="–"/>
            </a:pPr>
            <a:r>
              <a:rPr lang="en-US" sz="2800"/>
              <a:t>Managing customer relationships is the responsibility of all managers and employees.</a:t>
            </a:r>
          </a:p>
          <a:p>
            <a:pPr marL="742950" lvl="1" indent="-285750" eaLnBrk="0" hangingPunct="0">
              <a:spcBef>
                <a:spcPct val="20000"/>
              </a:spcBef>
              <a:buFont typeface="Arial" charset="0"/>
              <a:buChar char="–"/>
            </a:pPr>
            <a:r>
              <a:rPr lang="en-US" sz="2800"/>
              <a:t>Consistent high quality customer service is essential for survival.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r>
              <a:rPr lang="en-US" smtClean="0"/>
              <a:t>The Importance of Social Media</a:t>
            </a:r>
            <a:endParaRPr lang="en-US" smtClean="0">
              <a:latin typeface="Calibri" pitchFamily="34" charset="0"/>
            </a:endParaRPr>
          </a:p>
        </p:txBody>
      </p:sp>
      <p:sp>
        <p:nvSpPr>
          <p:cNvPr id="7065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Social media</a:t>
            </a:r>
          </a:p>
          <a:p>
            <a:pPr marL="742950" lvl="1" indent="-285750" eaLnBrk="0" hangingPunct="0">
              <a:spcBef>
                <a:spcPct val="20000"/>
              </a:spcBef>
              <a:buFont typeface="Arial" charset="0"/>
              <a:buChar char="–"/>
            </a:pPr>
            <a:r>
              <a:rPr lang="en-US" sz="2800"/>
              <a:t>Forms of electronic communication through which users create online communities to share ideas, information, personal messages, and other content.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en-US" smtClean="0"/>
              <a:t>The Importance of Innovation</a:t>
            </a:r>
            <a:endParaRPr lang="en-US" smtClean="0">
              <a:latin typeface="Calibri" pitchFamily="34" charset="0"/>
            </a:endParaRPr>
          </a:p>
        </p:txBody>
      </p:sp>
      <p:sp>
        <p:nvSpPr>
          <p:cNvPr id="7270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Innovation</a:t>
            </a:r>
          </a:p>
          <a:p>
            <a:pPr marL="742950" lvl="1" indent="-285750" eaLnBrk="0" hangingPunct="0">
              <a:spcBef>
                <a:spcPct val="20000"/>
              </a:spcBef>
              <a:buFont typeface="Arial" charset="0"/>
              <a:buChar char="–"/>
            </a:pPr>
            <a:r>
              <a:rPr lang="en-US" sz="2800"/>
              <a:t>Doing things differently, exploring new territory, and taking risks.</a:t>
            </a:r>
          </a:p>
          <a:p>
            <a:pPr marL="742950" lvl="1" indent="-285750" eaLnBrk="0" hangingPunct="0">
              <a:spcBef>
                <a:spcPct val="20000"/>
              </a:spcBef>
              <a:buFont typeface="Arial" charset="0"/>
              <a:buChar char="–"/>
            </a:pPr>
            <a:r>
              <a:rPr lang="en-US" sz="2800"/>
              <a:t>Managers should encourage employees to be aware of and act on opportunities for innovation.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p:txBody>
          <a:bodyPr/>
          <a:lstStyle/>
          <a:p>
            <a:r>
              <a:rPr lang="en-US" smtClean="0"/>
              <a:t>The Importance of Sustainability</a:t>
            </a:r>
            <a:endParaRPr lang="en-US" smtClean="0">
              <a:latin typeface="Calibri" pitchFamily="34" charset="0"/>
            </a:endParaRPr>
          </a:p>
        </p:txBody>
      </p:sp>
      <p:sp>
        <p:nvSpPr>
          <p:cNvPr id="7475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Sustainability -</a:t>
            </a:r>
          </a:p>
          <a:p>
            <a:pPr marL="742950" lvl="1" indent="-285750" eaLnBrk="0" hangingPunct="0">
              <a:spcBef>
                <a:spcPct val="20000"/>
              </a:spcBef>
              <a:buFont typeface="Arial" charset="0"/>
              <a:buNone/>
            </a:pPr>
            <a:r>
              <a:rPr lang="en-US" sz="2800"/>
              <a:t>	a company’s ability to achieve its business goals and increase long-term shareholder value by integrating economic, environmental, and social opportunities into its business strategies.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lstStyle/>
          <a:p>
            <a:r>
              <a:rPr lang="en-US" smtClean="0"/>
              <a:t>Why Study Management?</a:t>
            </a:r>
            <a:endParaRPr lang="en-US" smtClean="0">
              <a:latin typeface="Calibri" pitchFamily="34" charset="0"/>
            </a:endParaRPr>
          </a:p>
        </p:txBody>
      </p:sp>
      <p:sp>
        <p:nvSpPr>
          <p:cNvPr id="7680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a:t>Universality of Management</a:t>
            </a:r>
          </a:p>
          <a:p>
            <a:pPr marL="742950" lvl="1" indent="-285750" eaLnBrk="0" hangingPunct="0">
              <a:spcBef>
                <a:spcPct val="20000"/>
              </a:spcBef>
              <a:buFont typeface="Arial" charset="0"/>
              <a:buChar char="–"/>
            </a:pPr>
            <a:r>
              <a:rPr lang="en-US" sz="2800"/>
              <a:t>The reality that management is needed </a:t>
            </a:r>
          </a:p>
          <a:p>
            <a:pPr marL="1143000" lvl="2" indent="-228600" eaLnBrk="0" hangingPunct="0">
              <a:spcBef>
                <a:spcPct val="20000"/>
              </a:spcBef>
              <a:buFont typeface="Arial" charset="0"/>
              <a:buChar char="•"/>
            </a:pPr>
            <a:r>
              <a:rPr lang="en-US" sz="2400"/>
              <a:t>in all types and sizes of organizations</a:t>
            </a:r>
          </a:p>
          <a:p>
            <a:pPr marL="1143000" lvl="2" indent="-228600" eaLnBrk="0" hangingPunct="0">
              <a:spcBef>
                <a:spcPct val="20000"/>
              </a:spcBef>
              <a:buFont typeface="Arial" charset="0"/>
              <a:buChar char="•"/>
            </a:pPr>
            <a:r>
              <a:rPr lang="en-US" sz="2400"/>
              <a:t>at all	organizational levels </a:t>
            </a:r>
          </a:p>
          <a:p>
            <a:pPr marL="1143000" lvl="2" indent="-228600" eaLnBrk="0" hangingPunct="0">
              <a:spcBef>
                <a:spcPct val="20000"/>
              </a:spcBef>
              <a:buFont typeface="Arial" charset="0"/>
              <a:buChar char="•"/>
            </a:pPr>
            <a:r>
              <a:rPr lang="en-US" sz="2400"/>
              <a:t>in all organizational areas</a:t>
            </a:r>
          </a:p>
          <a:p>
            <a:pPr marL="1143000" lvl="2" indent="-228600" eaLnBrk="0" hangingPunct="0">
              <a:spcBef>
                <a:spcPct val="20000"/>
              </a:spcBef>
              <a:buFont typeface="Arial" charset="0"/>
              <a:buChar char="•"/>
            </a:pPr>
            <a:r>
              <a:rPr lang="en-US" sz="2400"/>
              <a:t>in all organizations, regardless of location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p:txBody>
          <a:bodyPr/>
          <a:lstStyle/>
          <a:p>
            <a:r>
              <a:rPr lang="en-US" sz="4000" smtClean="0"/>
              <a:t>Exhibit 1-9</a:t>
            </a:r>
            <a:br>
              <a:rPr lang="en-US" sz="4000" smtClean="0"/>
            </a:br>
            <a:r>
              <a:rPr lang="en-US" sz="4000" smtClean="0"/>
              <a:t>Universal Need for Management</a:t>
            </a:r>
            <a:endParaRPr lang="en-US" sz="4000" smtClean="0">
              <a:latin typeface="Calibri" pitchFamily="34" charset="0"/>
            </a:endParaRPr>
          </a:p>
        </p:txBody>
      </p:sp>
      <p:sp>
        <p:nvSpPr>
          <p:cNvPr id="7885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78851" name="Picture 2"/>
          <p:cNvPicPr>
            <a:picLocks noChangeAspect="1" noChangeArrowheads="1"/>
          </p:cNvPicPr>
          <p:nvPr/>
        </p:nvPicPr>
        <p:blipFill>
          <a:blip r:embed="rId3" cstate="print"/>
          <a:srcRect/>
          <a:stretch>
            <a:fillRect/>
          </a:stretch>
        </p:blipFill>
        <p:spPr bwMode="auto">
          <a:xfrm>
            <a:off x="485775" y="1676400"/>
            <a:ext cx="82629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p:txBody>
          <a:bodyPr/>
          <a:lstStyle/>
          <a:p>
            <a:r>
              <a:rPr lang="en-US" smtClean="0"/>
              <a:t>Challenges of Being a Manager</a:t>
            </a:r>
            <a:endParaRPr lang="en-US" smtClean="0">
              <a:latin typeface="Calibri" pitchFamily="34" charset="0"/>
            </a:endParaRPr>
          </a:p>
        </p:txBody>
      </p:sp>
      <p:sp>
        <p:nvSpPr>
          <p:cNvPr id="80898" name="Rectangle 3"/>
          <p:cNvSpPr txBox="1">
            <a:spLocks/>
          </p:cNvSpPr>
          <p:nvPr/>
        </p:nvSpPr>
        <p:spPr bwMode="auto">
          <a:xfrm>
            <a:off x="47625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Challenges</a:t>
            </a:r>
          </a:p>
          <a:p>
            <a:pPr marL="742950" lvl="1" indent="-285750" eaLnBrk="0" hangingPunct="0">
              <a:spcBef>
                <a:spcPct val="20000"/>
              </a:spcBef>
              <a:buFont typeface="Arial" charset="0"/>
              <a:buChar char="–"/>
            </a:pPr>
            <a:r>
              <a:rPr lang="en-US" sz="2800"/>
              <a:t>Can be a thankless job</a:t>
            </a:r>
          </a:p>
          <a:p>
            <a:pPr marL="742950" lvl="1" indent="-285750" eaLnBrk="0" hangingPunct="0">
              <a:spcBef>
                <a:spcPct val="20000"/>
              </a:spcBef>
              <a:buFont typeface="Arial" charset="0"/>
              <a:buChar char="–"/>
            </a:pPr>
            <a:r>
              <a:rPr lang="en-US" sz="2800"/>
              <a:t>May entail clerical type duties </a:t>
            </a:r>
          </a:p>
          <a:p>
            <a:pPr marL="742950" lvl="1" indent="-285750" eaLnBrk="0" hangingPunct="0">
              <a:spcBef>
                <a:spcPct val="20000"/>
              </a:spcBef>
              <a:buFont typeface="Arial" charset="0"/>
              <a:buChar char="–"/>
            </a:pPr>
            <a:r>
              <a:rPr lang="en-US" sz="2800"/>
              <a:t>Managers also spend significant amounts of time in meetings and dealing with interruptions </a:t>
            </a:r>
          </a:p>
          <a:p>
            <a:pPr marL="742950" lvl="1" indent="-285750" eaLnBrk="0" hangingPunct="0">
              <a:spcBef>
                <a:spcPct val="20000"/>
              </a:spcBef>
              <a:buFont typeface="Arial" charset="0"/>
              <a:buChar char="–"/>
            </a:pPr>
            <a:r>
              <a:rPr lang="en-US" sz="2800"/>
              <a:t>Managers often have to deal with a variety of personalities and have to make do with limited resources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r>
              <a:rPr lang="en-US" smtClean="0"/>
              <a:t>Why Are Managers Important?</a:t>
            </a:r>
            <a:endParaRPr lang="en-US" smtClean="0">
              <a:latin typeface="Calibri" pitchFamily="34" charset="0"/>
            </a:endParaRPr>
          </a:p>
        </p:txBody>
      </p:sp>
      <p:sp>
        <p:nvSpPr>
          <p:cNvPr id="31746" name="Rectangle 3"/>
          <p:cNvSpPr>
            <a:spLocks noGrp="1"/>
          </p:cNvSpPr>
          <p:nvPr>
            <p:ph type="body" idx="4294967295"/>
          </p:nvPr>
        </p:nvSpPr>
        <p:spPr/>
        <p:txBody>
          <a:bodyPr/>
          <a:lstStyle/>
          <a:p>
            <a:r>
              <a:rPr lang="en-US" smtClean="0"/>
              <a:t>Organizations need their managerial skills and abilities more than ever in these uncertain, complex, and chaotic times.</a:t>
            </a:r>
          </a:p>
          <a:p>
            <a:r>
              <a:rPr lang="en-US" smtClean="0"/>
              <a:t>Managerial skills and abilities are critical in getting things done.</a:t>
            </a:r>
          </a:p>
          <a:p>
            <a:r>
              <a:rPr lang="en-US" smtClean="0"/>
              <a:t>The quality of the employee/supervisor relationship is the most important variable in productivity and loyalty.</a:t>
            </a:r>
          </a:p>
          <a:p>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p:txBody>
          <a:bodyPr/>
          <a:lstStyle/>
          <a:p>
            <a:r>
              <a:rPr lang="en-US" smtClean="0">
                <a:latin typeface="Calibri" pitchFamily="34" charset="0"/>
              </a:rPr>
              <a:t>Rewards of Being a Manager</a:t>
            </a:r>
          </a:p>
        </p:txBody>
      </p:sp>
      <p:sp>
        <p:nvSpPr>
          <p:cNvPr id="8294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Rewards</a:t>
            </a:r>
          </a:p>
          <a:p>
            <a:pPr marL="742950" lvl="1" indent="-285750" eaLnBrk="0" hangingPunct="0">
              <a:spcBef>
                <a:spcPct val="20000"/>
              </a:spcBef>
              <a:buFont typeface="Arial" charset="0"/>
              <a:buChar char="–"/>
            </a:pPr>
            <a:r>
              <a:rPr lang="en-US" sz="2800"/>
              <a:t>Responsible for creating a productive work environment</a:t>
            </a:r>
          </a:p>
          <a:p>
            <a:pPr marL="742950" lvl="1" indent="-285750" eaLnBrk="0" hangingPunct="0">
              <a:spcBef>
                <a:spcPct val="20000"/>
              </a:spcBef>
              <a:buFont typeface="Arial" charset="0"/>
              <a:buChar char="–"/>
            </a:pPr>
            <a:r>
              <a:rPr lang="en-US" sz="2800"/>
              <a:t>Recognition and status in your organization and in the community</a:t>
            </a:r>
          </a:p>
          <a:p>
            <a:pPr marL="742950" lvl="1" indent="-285750" eaLnBrk="0" hangingPunct="0">
              <a:spcBef>
                <a:spcPct val="20000"/>
              </a:spcBef>
              <a:buFont typeface="Arial" charset="0"/>
              <a:buChar char="–"/>
            </a:pPr>
            <a:r>
              <a:rPr lang="en-US" sz="2800"/>
              <a:t>Attractive compensation in the form of salaries, bonuses, and stock options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a:xfrm>
            <a:off x="257175" y="76200"/>
            <a:ext cx="8658225" cy="1143000"/>
          </a:xfrm>
        </p:spPr>
        <p:txBody>
          <a:bodyPr/>
          <a:lstStyle/>
          <a:p>
            <a:r>
              <a:rPr lang="en-US" sz="3200" smtClean="0"/>
              <a:t>Exhibit 1-10</a:t>
            </a:r>
            <a:br>
              <a:rPr lang="en-US" sz="3200" smtClean="0"/>
            </a:br>
            <a:r>
              <a:rPr lang="en-US" sz="3200" smtClean="0"/>
              <a:t>Rewards and Challenges of Being a Manager</a:t>
            </a:r>
            <a:endParaRPr lang="en-US" sz="3200" smtClean="0">
              <a:latin typeface="Calibri" pitchFamily="34" charset="0"/>
            </a:endParaRPr>
          </a:p>
        </p:txBody>
      </p:sp>
      <p:pic>
        <p:nvPicPr>
          <p:cNvPr id="84994" name="Picture 2"/>
          <p:cNvPicPr>
            <a:picLocks noChangeAspect="1" noChangeArrowheads="1"/>
          </p:cNvPicPr>
          <p:nvPr/>
        </p:nvPicPr>
        <p:blipFill>
          <a:blip r:embed="rId3" cstate="print"/>
          <a:srcRect/>
          <a:stretch>
            <a:fillRect/>
          </a:stretch>
        </p:blipFill>
        <p:spPr bwMode="auto">
          <a:xfrm>
            <a:off x="333375" y="1447800"/>
            <a:ext cx="8477250"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lstStyle/>
          <a:p>
            <a:r>
              <a:rPr lang="en-US" smtClean="0">
                <a:latin typeface="Calibri" pitchFamily="34" charset="0"/>
              </a:rPr>
              <a:t>Review Learning Outcome 1.1</a:t>
            </a:r>
          </a:p>
        </p:txBody>
      </p:sp>
      <p:sp>
        <p:nvSpPr>
          <p:cNvPr id="8704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Explain why managers are important to organizations.</a:t>
            </a:r>
          </a:p>
          <a:p>
            <a:pPr marL="742950" lvl="1" indent="-285750" eaLnBrk="0" hangingPunct="0">
              <a:spcBef>
                <a:spcPct val="20000"/>
              </a:spcBef>
              <a:buFont typeface="Arial" charset="0"/>
              <a:buChar char="–"/>
            </a:pPr>
            <a:r>
              <a:rPr lang="en-US" sz="2800"/>
              <a:t>Organizations need their managerial skills and abilities in uncertain, complex, and chaotic times</a:t>
            </a:r>
          </a:p>
          <a:p>
            <a:pPr marL="742950" lvl="1" indent="-285750" eaLnBrk="0" hangingPunct="0">
              <a:spcBef>
                <a:spcPct val="20000"/>
              </a:spcBef>
              <a:buFont typeface="Arial" charset="0"/>
              <a:buChar char="–"/>
            </a:pPr>
            <a:r>
              <a:rPr lang="en-US" sz="2800"/>
              <a:t>Managers are critical to getting things done in organizations</a:t>
            </a:r>
          </a:p>
          <a:p>
            <a:pPr marL="742950" lvl="1" indent="-285750" eaLnBrk="0" hangingPunct="0">
              <a:spcBef>
                <a:spcPct val="20000"/>
              </a:spcBef>
              <a:buFont typeface="Arial" charset="0"/>
              <a:buChar char="–"/>
            </a:pPr>
            <a:r>
              <a:rPr lang="en-US" sz="2800"/>
              <a:t>Managers contribute to employee productivity and loyalty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lstStyle/>
          <a:p>
            <a:r>
              <a:rPr lang="en-US" smtClean="0">
                <a:latin typeface="Calibri" pitchFamily="34" charset="0"/>
              </a:rPr>
              <a:t>Review Learning Outcome 1.2</a:t>
            </a:r>
          </a:p>
        </p:txBody>
      </p:sp>
      <p:sp>
        <p:nvSpPr>
          <p:cNvPr id="8909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Tell who managers are and where they work.</a:t>
            </a:r>
          </a:p>
          <a:p>
            <a:pPr marL="742950" lvl="1" indent="-285750" eaLnBrk="0" hangingPunct="0">
              <a:spcBef>
                <a:spcPct val="20000"/>
              </a:spcBef>
              <a:buFont typeface="Arial" charset="0"/>
              <a:buChar char="–"/>
            </a:pPr>
            <a:r>
              <a:rPr lang="en-US" sz="2800"/>
              <a:t>Managers coordinate and oversee the work of other people so that organizational goals can be accomplished</a:t>
            </a:r>
          </a:p>
          <a:p>
            <a:pPr marL="742950" lvl="1" indent="-285750" eaLnBrk="0" hangingPunct="0">
              <a:spcBef>
                <a:spcPct val="20000"/>
              </a:spcBef>
              <a:buFont typeface="Arial" charset="0"/>
              <a:buChar char="–"/>
            </a:pPr>
            <a:r>
              <a:rPr lang="en-US" sz="2800"/>
              <a:t>Managers work in an organization, which is a deliberate arrangement of people to accomplish some specific purpose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r>
              <a:rPr lang="en-US" smtClean="0">
                <a:latin typeface="Calibri" pitchFamily="34" charset="0"/>
              </a:rPr>
              <a:t>Review Learning Outcome 1.3</a:t>
            </a:r>
          </a:p>
        </p:txBody>
      </p:sp>
      <p:sp>
        <p:nvSpPr>
          <p:cNvPr id="9113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Describe the functions, roles, and skills of managers.</a:t>
            </a:r>
          </a:p>
          <a:p>
            <a:pPr marL="742950" lvl="1" indent="-285750" eaLnBrk="0" hangingPunct="0">
              <a:spcBef>
                <a:spcPct val="20000"/>
              </a:spcBef>
              <a:buFont typeface="Arial" charset="0"/>
              <a:buChar char="–"/>
            </a:pPr>
            <a:r>
              <a:rPr lang="en-US" sz="2800"/>
              <a:t>Management involves coordinating and overseeing the efficient and effective completion of others’ work activities. </a:t>
            </a:r>
          </a:p>
          <a:p>
            <a:pPr marL="742950" lvl="1" indent="-285750" eaLnBrk="0" hangingPunct="0">
              <a:spcBef>
                <a:spcPct val="20000"/>
              </a:spcBef>
              <a:buFont typeface="Arial" charset="0"/>
              <a:buChar char="–"/>
            </a:pPr>
            <a:r>
              <a:rPr lang="en-US" sz="2800"/>
              <a:t>The four functions of management include planning, organizing, leading, and controlling.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lstStyle/>
          <a:p>
            <a:r>
              <a:rPr lang="en-US" smtClean="0">
                <a:latin typeface="Calibri" pitchFamily="34" charset="0"/>
              </a:rPr>
              <a:t>Review Learning Outcome 1.3 cont’d</a:t>
            </a:r>
          </a:p>
        </p:txBody>
      </p:sp>
      <p:sp>
        <p:nvSpPr>
          <p:cNvPr id="9318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Mintzberg’s managerial roles include:</a:t>
            </a:r>
          </a:p>
          <a:p>
            <a:pPr marL="742950" lvl="1" indent="-285750" eaLnBrk="0" hangingPunct="0">
              <a:spcBef>
                <a:spcPct val="20000"/>
              </a:spcBef>
              <a:buFont typeface="Arial" charset="0"/>
              <a:buChar char="–"/>
            </a:pPr>
            <a:r>
              <a:rPr lang="en-US" sz="2800"/>
              <a:t> interpersonal, involve people and other ceremonial/symbolic duties (figurehead, leader, and liaison)</a:t>
            </a:r>
          </a:p>
          <a:p>
            <a:pPr marL="742950" lvl="1" indent="-285750" eaLnBrk="0" hangingPunct="0">
              <a:spcBef>
                <a:spcPct val="20000"/>
              </a:spcBef>
              <a:buFont typeface="Arial" charset="0"/>
              <a:buChar char="–"/>
            </a:pPr>
            <a:r>
              <a:rPr lang="en-US" sz="2800"/>
              <a:t> Informational,  collecting, receiving, and disseminating information (monitor, disseminator, and spokesperson)</a:t>
            </a:r>
          </a:p>
          <a:p>
            <a:pPr marL="742950" lvl="1" indent="-285750" eaLnBrk="0" hangingPunct="0">
              <a:spcBef>
                <a:spcPct val="20000"/>
              </a:spcBef>
              <a:buFont typeface="Arial" charset="0"/>
              <a:buChar char="–"/>
            </a:pPr>
            <a:r>
              <a:rPr lang="en-US" sz="2800"/>
              <a:t>Decisional, making choices (entrepreneur, disturbance handler, resource allocator, and negotiator)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p:txBody>
          <a:bodyPr/>
          <a:lstStyle/>
          <a:p>
            <a:r>
              <a:rPr lang="en-US" smtClean="0">
                <a:latin typeface="Calibri" pitchFamily="34" charset="0"/>
              </a:rPr>
              <a:t>Review Learning Outcome 1.3 cont’d</a:t>
            </a:r>
          </a:p>
        </p:txBody>
      </p:sp>
      <p:sp>
        <p:nvSpPr>
          <p:cNvPr id="9523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Katz’s managerial skills include</a:t>
            </a:r>
          </a:p>
          <a:p>
            <a:pPr marL="742950" lvl="1" indent="-285750" eaLnBrk="0" hangingPunct="0">
              <a:spcBef>
                <a:spcPct val="20000"/>
              </a:spcBef>
              <a:buFont typeface="Arial" charset="0"/>
              <a:buChar char="–"/>
            </a:pPr>
            <a:r>
              <a:rPr lang="en-US" sz="2800"/>
              <a:t>Technical (job-specific knowledge and techniques)</a:t>
            </a:r>
          </a:p>
          <a:p>
            <a:pPr marL="742950" lvl="1" indent="-285750" eaLnBrk="0" hangingPunct="0">
              <a:spcBef>
                <a:spcPct val="20000"/>
              </a:spcBef>
              <a:buFont typeface="Arial" charset="0"/>
              <a:buChar char="–"/>
            </a:pPr>
            <a:r>
              <a:rPr lang="en-US" sz="2800"/>
              <a:t>Human (ability to work well with people)</a:t>
            </a:r>
          </a:p>
          <a:p>
            <a:pPr marL="742950" lvl="1" indent="-285750" eaLnBrk="0" hangingPunct="0">
              <a:spcBef>
                <a:spcPct val="20000"/>
              </a:spcBef>
              <a:buFont typeface="Arial" charset="0"/>
              <a:buChar char="–"/>
            </a:pPr>
            <a:r>
              <a:rPr lang="en-US" sz="2800"/>
              <a:t>Conceptual (ability  to think and express ideas).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r>
              <a:rPr lang="en-US" smtClean="0">
                <a:latin typeface="Calibri" pitchFamily="34" charset="0"/>
              </a:rPr>
              <a:t>Review Learning Outcome 1.4</a:t>
            </a:r>
          </a:p>
        </p:txBody>
      </p:sp>
      <p:sp>
        <p:nvSpPr>
          <p:cNvPr id="97282" name="Rectangle 3"/>
          <p:cNvSpPr txBox="1">
            <a:spLocks/>
          </p:cNvSpPr>
          <p:nvPr/>
        </p:nvSpPr>
        <p:spPr bwMode="auto">
          <a:xfrm>
            <a:off x="457200" y="13716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Describe the factors that are reshaping and redefining the manager’s job.</a:t>
            </a:r>
          </a:p>
          <a:p>
            <a:pPr marL="742950" lvl="1" indent="-285750" eaLnBrk="0" hangingPunct="0">
              <a:spcBef>
                <a:spcPct val="20000"/>
              </a:spcBef>
              <a:buFont typeface="Arial" charset="0"/>
              <a:buChar char="–"/>
            </a:pPr>
            <a:r>
              <a:rPr lang="en-US" sz="2800"/>
              <a:t>Managers must be concerned with </a:t>
            </a:r>
          </a:p>
          <a:p>
            <a:pPr marL="1143000" lvl="2" indent="-228600" eaLnBrk="0" hangingPunct="0">
              <a:spcBef>
                <a:spcPct val="20000"/>
              </a:spcBef>
              <a:buFont typeface="Arial" charset="0"/>
              <a:buChar char="•"/>
            </a:pPr>
            <a:r>
              <a:rPr lang="en-US" sz="2400"/>
              <a:t>Customer service because employee attitudes and behaviors play a big role in customer satisfaction</a:t>
            </a:r>
          </a:p>
          <a:p>
            <a:pPr marL="1143000" lvl="2" indent="-228600" eaLnBrk="0" hangingPunct="0">
              <a:spcBef>
                <a:spcPct val="20000"/>
              </a:spcBef>
              <a:buFont typeface="Arial" charset="0"/>
              <a:buChar char="•"/>
            </a:pPr>
            <a:r>
              <a:rPr lang="en-US" sz="2400"/>
              <a:t>Social media because these forms of communication are becoming important and valuable tools in managing </a:t>
            </a:r>
          </a:p>
          <a:p>
            <a:pPr marL="1143000" lvl="2" indent="-228600" eaLnBrk="0" hangingPunct="0">
              <a:spcBef>
                <a:spcPct val="20000"/>
              </a:spcBef>
              <a:buFont typeface="Arial" charset="0"/>
              <a:buChar char="•"/>
            </a:pPr>
            <a:r>
              <a:rPr lang="en-US" sz="2400"/>
              <a:t>Innovation because it is important for organizations to be competitive.</a:t>
            </a:r>
          </a:p>
          <a:p>
            <a:pPr marL="1143000" lvl="2" indent="-228600" eaLnBrk="0" hangingPunct="0">
              <a:spcBef>
                <a:spcPct val="20000"/>
              </a:spcBef>
              <a:buFont typeface="Arial" charset="0"/>
              <a:buChar char="•"/>
            </a:pPr>
            <a:r>
              <a:rPr lang="en-US" sz="2400"/>
              <a:t>Sustainability as business goals are developed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p:txBody>
          <a:bodyPr/>
          <a:lstStyle/>
          <a:p>
            <a:r>
              <a:rPr lang="en-US" smtClean="0">
                <a:latin typeface="Calibri" pitchFamily="34" charset="0"/>
              </a:rPr>
              <a:t>Review Learning Outcome 1.5</a:t>
            </a:r>
          </a:p>
        </p:txBody>
      </p:sp>
      <p:sp>
        <p:nvSpPr>
          <p:cNvPr id="9933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a:t>Explain the value of studying management.</a:t>
            </a:r>
          </a:p>
          <a:p>
            <a:pPr marL="742950" lvl="1" indent="-285750" eaLnBrk="0" hangingPunct="0">
              <a:spcBef>
                <a:spcPct val="20000"/>
              </a:spcBef>
              <a:buFont typeface="Arial" charset="0"/>
              <a:buChar char="–"/>
            </a:pPr>
            <a:r>
              <a:rPr lang="en-US" sz="2800"/>
              <a:t>The universality of management - managers are needed in all types and sizes of organizations</a:t>
            </a:r>
          </a:p>
          <a:p>
            <a:pPr marL="742950" lvl="1" indent="-285750" eaLnBrk="0" hangingPunct="0">
              <a:spcBef>
                <a:spcPct val="20000"/>
              </a:spcBef>
              <a:buFont typeface="Arial" charset="0"/>
              <a:buChar char="–"/>
            </a:pPr>
            <a:r>
              <a:rPr lang="en-US" sz="2800"/>
              <a:t>The reality of work – you will manage or be managed</a:t>
            </a:r>
          </a:p>
          <a:p>
            <a:pPr marL="742950" lvl="1" indent="-285750" eaLnBrk="0" hangingPunct="0">
              <a:spcBef>
                <a:spcPct val="20000"/>
              </a:spcBef>
              <a:buFont typeface="Arial" charset="0"/>
              <a:buChar char="–"/>
            </a:pPr>
            <a:r>
              <a:rPr lang="en-US" sz="2800"/>
              <a:t>Significant rewards and challenges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smtClean="0"/>
              <a:t>Who Are Managers?</a:t>
            </a:r>
            <a:endParaRPr lang="en-US" smtClean="0">
              <a:latin typeface="Calibri" pitchFamily="34" charset="0"/>
            </a:endParaRPr>
          </a:p>
        </p:txBody>
      </p:sp>
      <p:sp>
        <p:nvSpPr>
          <p:cNvPr id="33794" name="Rectangle 3"/>
          <p:cNvSpPr>
            <a:spLocks noGrp="1"/>
          </p:cNvSpPr>
          <p:nvPr>
            <p:ph type="body" idx="4294967295"/>
          </p:nvPr>
        </p:nvSpPr>
        <p:spPr>
          <a:xfrm>
            <a:off x="228600" y="1524000"/>
            <a:ext cx="4495800" cy="4724400"/>
          </a:xfrm>
        </p:spPr>
        <p:txBody>
          <a:bodyPr/>
          <a:lstStyle/>
          <a:p>
            <a:r>
              <a:rPr lang="en-US" smtClean="0"/>
              <a:t>Manager</a:t>
            </a:r>
          </a:p>
          <a:p>
            <a:pPr lvl="1"/>
            <a:r>
              <a:rPr lang="en-US" smtClean="0"/>
              <a:t>Someone who coordinates and oversees the work of other people so that organizational goals can be accomplished</a:t>
            </a:r>
            <a:endParaRPr lang="en-US" smtClean="0">
              <a:latin typeface="Calibri" pitchFamily="34" charset="0"/>
            </a:endParaRPr>
          </a:p>
        </p:txBody>
      </p:sp>
      <p:pic>
        <p:nvPicPr>
          <p:cNvPr id="33795" name="Picture 3"/>
          <p:cNvPicPr>
            <a:picLocks noChangeAspect="1" noChangeArrowheads="1"/>
          </p:cNvPicPr>
          <p:nvPr/>
        </p:nvPicPr>
        <p:blipFill>
          <a:blip r:embed="rId3" cstate="print"/>
          <a:srcRect/>
          <a:stretch>
            <a:fillRect/>
          </a:stretch>
        </p:blipFill>
        <p:spPr bwMode="auto">
          <a:xfrm>
            <a:off x="4724400" y="1600200"/>
            <a:ext cx="4103688"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mtClean="0"/>
              <a:t>Exhibit 1-1</a:t>
            </a:r>
            <a:br>
              <a:rPr lang="en-US" smtClean="0"/>
            </a:br>
            <a:r>
              <a:rPr lang="en-US" smtClean="0"/>
              <a:t>Levels of Management</a:t>
            </a:r>
            <a:endParaRPr lang="en-US" smtClean="0">
              <a:latin typeface="Calibri" pitchFamily="34" charset="0"/>
            </a:endParaRPr>
          </a:p>
        </p:txBody>
      </p:sp>
      <p:pic>
        <p:nvPicPr>
          <p:cNvPr id="35842" name="Picture 2"/>
          <p:cNvPicPr>
            <a:picLocks noChangeAspect="1" noChangeArrowheads="1"/>
          </p:cNvPicPr>
          <p:nvPr/>
        </p:nvPicPr>
        <p:blipFill>
          <a:blip r:embed="rId3" cstate="print"/>
          <a:srcRect/>
          <a:stretch>
            <a:fillRect/>
          </a:stretch>
        </p:blipFill>
        <p:spPr bwMode="auto">
          <a:xfrm>
            <a:off x="76200" y="1676400"/>
            <a:ext cx="9070975" cy="425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r>
              <a:rPr lang="en-US" smtClean="0"/>
              <a:t>Classifying Managers</a:t>
            </a:r>
            <a:endParaRPr lang="en-US" smtClean="0">
              <a:latin typeface="Calibri" pitchFamily="34" charset="0"/>
            </a:endParaRPr>
          </a:p>
        </p:txBody>
      </p:sp>
      <p:sp>
        <p:nvSpPr>
          <p:cNvPr id="158723" name="Rectangle 3"/>
          <p:cNvSpPr>
            <a:spLocks noGrp="1"/>
          </p:cNvSpPr>
          <p:nvPr>
            <p:ph type="body" idx="4294967295"/>
          </p:nvPr>
        </p:nvSpPr>
        <p:spPr>
          <a:xfrm>
            <a:off x="457200" y="1447800"/>
            <a:ext cx="8229600" cy="4525963"/>
          </a:xfrm>
        </p:spPr>
        <p:txBody>
          <a:bodyPr/>
          <a:lstStyle/>
          <a:p>
            <a:pPr>
              <a:buFont typeface="Arial" pitchFamily="34" charset="0"/>
              <a:buChar char="•"/>
              <a:defRPr/>
            </a:pPr>
            <a:r>
              <a:rPr lang="en-US" b="1" dirty="0" smtClean="0">
                <a:latin typeface="+mn-lt"/>
              </a:rPr>
              <a:t>First-line Managers </a:t>
            </a:r>
            <a:r>
              <a:rPr lang="en-US" dirty="0" smtClean="0">
                <a:latin typeface="+mn-lt"/>
              </a:rPr>
              <a:t>- Individuals who manage the work of non-managerial employees.</a:t>
            </a:r>
          </a:p>
          <a:p>
            <a:pPr>
              <a:buFont typeface="Arial" pitchFamily="34" charset="0"/>
              <a:buChar char="•"/>
              <a:defRPr/>
            </a:pPr>
            <a:r>
              <a:rPr lang="en-US" b="1" dirty="0" smtClean="0">
                <a:latin typeface="+mn-lt"/>
              </a:rPr>
              <a:t>Middle Managers </a:t>
            </a:r>
            <a:r>
              <a:rPr lang="en-US" dirty="0" smtClean="0">
                <a:latin typeface="+mn-lt"/>
              </a:rPr>
              <a:t>- Individuals who manage the work of first-line managers.</a:t>
            </a:r>
          </a:p>
          <a:p>
            <a:pPr>
              <a:buFont typeface="Arial" pitchFamily="34" charset="0"/>
              <a:buChar char="•"/>
              <a:defRPr/>
            </a:pPr>
            <a:r>
              <a:rPr lang="en-US" b="1" dirty="0" smtClean="0">
                <a:latin typeface="+mn-lt"/>
              </a:rPr>
              <a:t>Top Managers </a:t>
            </a:r>
            <a:r>
              <a:rPr lang="en-US" dirty="0" smtClean="0">
                <a:latin typeface="+mn-lt"/>
              </a:rPr>
              <a:t>- Individuals who are responsible for making organization-wide decisions and establishing plans and goals that affect the entire organization.</a:t>
            </a:r>
          </a:p>
          <a:p>
            <a:pPr marL="0" indent="0">
              <a:buFont typeface="Arial" pitchFamily="34" charset="0"/>
              <a:buNone/>
              <a:defRPr/>
            </a:pP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mtClean="0"/>
              <a:t>Where Do Managers Work?</a:t>
            </a:r>
            <a:endParaRPr lang="en-US" smtClean="0">
              <a:latin typeface="Calibri" pitchFamily="34" charset="0"/>
            </a:endParaRPr>
          </a:p>
        </p:txBody>
      </p:sp>
      <p:sp>
        <p:nvSpPr>
          <p:cNvPr id="39938" name="Rectangle 3"/>
          <p:cNvSpPr>
            <a:spLocks noGrp="1"/>
          </p:cNvSpPr>
          <p:nvPr>
            <p:ph type="body" idx="4294967295"/>
          </p:nvPr>
        </p:nvSpPr>
        <p:spPr/>
        <p:txBody>
          <a:bodyPr/>
          <a:lstStyle/>
          <a:p>
            <a:r>
              <a:rPr lang="en-US" b="1" smtClean="0"/>
              <a:t>Organization</a:t>
            </a:r>
            <a:r>
              <a:rPr lang="en-US" smtClean="0"/>
              <a:t> - A deliberate arrangement of people assembled to accomplish some specific purpose (that individuals independently could not accomplish alone).</a:t>
            </a:r>
          </a:p>
          <a:p>
            <a:r>
              <a:rPr lang="en-US" smtClean="0"/>
              <a:t>Common Characteristics of Organizations</a:t>
            </a:r>
          </a:p>
          <a:p>
            <a:pPr lvl="1"/>
            <a:r>
              <a:rPr lang="en-US" smtClean="0"/>
              <a:t>Have a distinct purpose (goal)</a:t>
            </a:r>
          </a:p>
          <a:p>
            <a:pPr lvl="1"/>
            <a:r>
              <a:rPr lang="en-US" smtClean="0"/>
              <a:t>Are composed of people</a:t>
            </a:r>
          </a:p>
          <a:p>
            <a:pPr lvl="1"/>
            <a:r>
              <a:rPr lang="en-US" smtClean="0"/>
              <a:t>Have a deliberate structure</a:t>
            </a:r>
          </a:p>
          <a:p>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mtClean="0"/>
              <a:t>Exhibit 1-2</a:t>
            </a:r>
            <a:br>
              <a:rPr lang="en-US" smtClean="0"/>
            </a:br>
            <a:r>
              <a:rPr lang="en-US" smtClean="0"/>
              <a:t>Characteristics of Organizations</a:t>
            </a:r>
            <a:endParaRPr lang="en-US" smtClean="0">
              <a:latin typeface="Calibri"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1257300" y="1652588"/>
            <a:ext cx="6667500" cy="398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t>What Do Managers Do?</a:t>
            </a:r>
            <a:endParaRPr lang="en-US" smtClean="0">
              <a:latin typeface="Calibri" pitchFamily="34" charset="0"/>
            </a:endParaRPr>
          </a:p>
        </p:txBody>
      </p:sp>
      <p:sp>
        <p:nvSpPr>
          <p:cNvPr id="44034" name="Rectangle 3"/>
          <p:cNvSpPr>
            <a:spLocks noGrp="1"/>
          </p:cNvSpPr>
          <p:nvPr>
            <p:ph type="body" idx="4294967295"/>
          </p:nvPr>
        </p:nvSpPr>
        <p:spPr/>
        <p:txBody>
          <a:bodyPr/>
          <a:lstStyle/>
          <a:p>
            <a:r>
              <a:rPr lang="en-US" b="1" smtClean="0"/>
              <a:t>Management </a:t>
            </a:r>
            <a:r>
              <a:rPr lang="en-US" smtClean="0"/>
              <a:t>involves coordinating and overseeing the work activities of others so that their activities are completed efficiently and effectively.</a:t>
            </a:r>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1430</TotalTime>
  <Words>3048</Words>
  <Application>Microsoft Office PowerPoint</Application>
  <PresentationFormat>On-screen Show (4:3)</PresentationFormat>
  <Paragraphs>251</Paragraphs>
  <Slides>39</Slides>
  <Notes>34</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mgmt12e (1)</vt:lpstr>
      <vt:lpstr>3_Office Theme</vt:lpstr>
      <vt:lpstr>4_Office Theme</vt:lpstr>
      <vt:lpstr>Management and Organizations</vt:lpstr>
      <vt:lpstr>PowerPoint Presentation</vt:lpstr>
      <vt:lpstr>Why Are Managers Important?</vt:lpstr>
      <vt:lpstr>Who Are Managers?</vt:lpstr>
      <vt:lpstr>Exhibit 1-1 Levels of Management</vt:lpstr>
      <vt:lpstr>Classifying Managers</vt:lpstr>
      <vt:lpstr>Where Do Managers Work?</vt:lpstr>
      <vt:lpstr>Exhibit 1-2 Characteristics of Organizations</vt:lpstr>
      <vt:lpstr>What Do Managers Do?</vt:lpstr>
      <vt:lpstr>Effectiveness and Efficiency</vt:lpstr>
      <vt:lpstr>Exhibit 1-3 Efficiency and Effectiveness in Management</vt:lpstr>
      <vt:lpstr>The Four Management Functions</vt:lpstr>
      <vt:lpstr>Exhibit 1-4 Four Functions of Management</vt:lpstr>
      <vt:lpstr>Management Roles</vt:lpstr>
      <vt:lpstr>Three Types of Roles</vt:lpstr>
      <vt:lpstr>Exhibit 1-5 Mintzberg’s Managerial Roles</vt:lpstr>
      <vt:lpstr>Skills Managers Need</vt:lpstr>
      <vt:lpstr>Exhibit 1-6 Skills Needed at Different  Managerial Levels</vt:lpstr>
      <vt:lpstr>Exhibit 1-7 Important Managerial Skills</vt:lpstr>
      <vt:lpstr>Exhibit 1-8 Changes Facing Managers</vt:lpstr>
      <vt:lpstr>PowerPoint Presentation</vt:lpstr>
      <vt:lpstr>PowerPoint Presentation</vt:lpstr>
      <vt:lpstr>The Importance of Customers</vt:lpstr>
      <vt:lpstr>The Importance of Social Media</vt:lpstr>
      <vt:lpstr>The Importance of Innovation</vt:lpstr>
      <vt:lpstr>The Importance of Sustainability</vt:lpstr>
      <vt:lpstr>Why Study Management?</vt:lpstr>
      <vt:lpstr>Exhibit 1-9 Universal Need for Management</vt:lpstr>
      <vt:lpstr>Challenges of Being a Manager</vt:lpstr>
      <vt:lpstr>Rewards of Being a Manager</vt:lpstr>
      <vt:lpstr>Exhibit 1-10 Rewards and Challenges of Being a Manager</vt:lpstr>
      <vt:lpstr>Review Learning Outcome 1.1</vt:lpstr>
      <vt:lpstr>Review Learning Outcome 1.2</vt:lpstr>
      <vt:lpstr>Review Learning Outcome 1.3</vt:lpstr>
      <vt:lpstr>Review Learning Outcome 1.3 cont’d</vt:lpstr>
      <vt:lpstr>Review Learning Outcome 1.3 cont’d</vt:lpstr>
      <vt:lpstr>Review Learning Outcome 1.4</vt:lpstr>
      <vt:lpstr>Review Learning Outcome 1.5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Jeffrey</dc:creator>
  <cp:lastModifiedBy>Dell</cp:lastModifiedBy>
  <cp:revision>22</cp:revision>
  <dcterms:created xsi:type="dcterms:W3CDTF">2012-10-07T22:51:25Z</dcterms:created>
  <dcterms:modified xsi:type="dcterms:W3CDTF">2025-03-10T05:15:14Z</dcterms:modified>
</cp:coreProperties>
</file>